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19"/>
  </p:notesMasterIdLst>
  <p:sldIdLst>
    <p:sldId id="256" r:id="rId2"/>
    <p:sldId id="257" r:id="rId3"/>
    <p:sldId id="286" r:id="rId4"/>
    <p:sldId id="258" r:id="rId5"/>
    <p:sldId id="259" r:id="rId6"/>
    <p:sldId id="274" r:id="rId7"/>
    <p:sldId id="263" r:id="rId8"/>
    <p:sldId id="281" r:id="rId9"/>
    <p:sldId id="287" r:id="rId10"/>
    <p:sldId id="288" r:id="rId11"/>
    <p:sldId id="282" r:id="rId12"/>
    <p:sldId id="290" r:id="rId13"/>
    <p:sldId id="291" r:id="rId14"/>
    <p:sldId id="285" r:id="rId15"/>
    <p:sldId id="289" r:id="rId16"/>
    <p:sldId id="292"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1345A39-5536-EA02-6436-0AA9F8A19C85}" name="Aaron Greenville" initials="AG" userId="Aaron Greenvill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A2100"/>
    <a:srgbClr val="FF7B73"/>
    <a:srgbClr val="F8766D"/>
    <a:srgbClr val="996828"/>
    <a:srgbClr val="E2B328"/>
    <a:srgbClr val="E7CDA0"/>
    <a:srgbClr val="F6CF7F"/>
    <a:srgbClr val="9D77DE"/>
    <a:srgbClr val="14E3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0"/>
    <p:restoredTop sz="96143" autoAdjust="0"/>
  </p:normalViewPr>
  <p:slideViewPr>
    <p:cSldViewPr snapToGrid="0" snapToObjects="1">
      <p:cViewPr varScale="1">
        <p:scale>
          <a:sx n="117" d="100"/>
          <a:sy n="117" d="100"/>
        </p:scale>
        <p:origin x="1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03B47B-08F1-B546-B0CF-3D76EC2A6623}" type="datetimeFigureOut">
              <a:rPr lang="en-US" smtClean="0"/>
              <a:t>11/29/22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9BF90-6AD8-934E-B1DB-1A3D1ABACB32}" type="slidenum">
              <a:rPr lang="en-US" smtClean="0"/>
              <a:t>‹#›</a:t>
            </a:fld>
            <a:endParaRPr lang="en-US"/>
          </a:p>
        </p:txBody>
      </p:sp>
    </p:spTree>
    <p:extLst>
      <p:ext uri="{BB962C8B-B14F-4D97-AF65-F5344CB8AC3E}">
        <p14:creationId xmlns:p14="http://schemas.microsoft.com/office/powerpoint/2010/main" val="1042684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3074241/#mpr329-bib-002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a:t>
            </a:fld>
            <a:endParaRPr lang="en-US"/>
          </a:p>
        </p:txBody>
      </p:sp>
    </p:spTree>
    <p:extLst>
      <p:ext uri="{BB962C8B-B14F-4D97-AF65-F5344CB8AC3E}">
        <p14:creationId xmlns:p14="http://schemas.microsoft.com/office/powerpoint/2010/main" val="2340203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10</a:t>
            </a:fld>
            <a:endParaRPr lang="en-US"/>
          </a:p>
        </p:txBody>
      </p:sp>
    </p:spTree>
    <p:extLst>
      <p:ext uri="{BB962C8B-B14F-4D97-AF65-F5344CB8AC3E}">
        <p14:creationId xmlns:p14="http://schemas.microsoft.com/office/powerpoint/2010/main" val="4195135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11</a:t>
            </a:fld>
            <a:endParaRPr lang="en-US"/>
          </a:p>
        </p:txBody>
      </p:sp>
    </p:spTree>
    <p:extLst>
      <p:ext uri="{BB962C8B-B14F-4D97-AF65-F5344CB8AC3E}">
        <p14:creationId xmlns:p14="http://schemas.microsoft.com/office/powerpoint/2010/main" val="336918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12</a:t>
            </a:fld>
            <a:endParaRPr lang="en-US"/>
          </a:p>
        </p:txBody>
      </p:sp>
    </p:spTree>
    <p:extLst>
      <p:ext uri="{BB962C8B-B14F-4D97-AF65-F5344CB8AC3E}">
        <p14:creationId xmlns:p14="http://schemas.microsoft.com/office/powerpoint/2010/main" val="1462031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13</a:t>
            </a:fld>
            <a:endParaRPr lang="en-US"/>
          </a:p>
        </p:txBody>
      </p:sp>
    </p:spTree>
    <p:extLst>
      <p:ext uri="{BB962C8B-B14F-4D97-AF65-F5344CB8AC3E}">
        <p14:creationId xmlns:p14="http://schemas.microsoft.com/office/powerpoint/2010/main" val="302525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 – what are you going to conclude from this?</a:t>
            </a:r>
          </a:p>
        </p:txBody>
      </p:sp>
      <p:sp>
        <p:nvSpPr>
          <p:cNvPr id="4" name="Slide Number Placeholder 3"/>
          <p:cNvSpPr>
            <a:spLocks noGrp="1"/>
          </p:cNvSpPr>
          <p:nvPr>
            <p:ph type="sldNum" sz="quarter" idx="5"/>
          </p:nvPr>
        </p:nvSpPr>
        <p:spPr/>
        <p:txBody>
          <a:bodyPr/>
          <a:lstStyle/>
          <a:p>
            <a:fld id="{DE19BF90-6AD8-934E-B1DB-1A3D1ABACB32}" type="slidenum">
              <a:rPr lang="en-US" smtClean="0"/>
              <a:t>14</a:t>
            </a:fld>
            <a:endParaRPr lang="en-US"/>
          </a:p>
        </p:txBody>
      </p:sp>
    </p:spTree>
    <p:extLst>
      <p:ext uri="{BB962C8B-B14F-4D97-AF65-F5344CB8AC3E}">
        <p14:creationId xmlns:p14="http://schemas.microsoft.com/office/powerpoint/2010/main" val="356098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u="none" strike="noStrike" dirty="0">
                <a:solidFill>
                  <a:srgbClr val="000000"/>
                </a:solidFill>
                <a:effectLst/>
                <a:latin typeface="Calibri" panose="020F0502020204030204" pitchFamily="34" charset="0"/>
              </a:rPr>
              <a:t>For last slide need to foreshadow that the data collection has been ongoing and so you will have data from 2012 - 2022 and more to model and forecast.</a:t>
            </a:r>
          </a:p>
          <a:p>
            <a:pPr algn="l"/>
            <a:br>
              <a:rPr lang="en-AU" b="0" i="0" u="none" strike="noStrike" dirty="0">
                <a:solidFill>
                  <a:srgbClr val="000000"/>
                </a:solidFill>
                <a:effectLst/>
                <a:latin typeface="Calibri" panose="020F0502020204030204" pitchFamily="34" charset="0"/>
              </a:rPr>
            </a:br>
            <a:endParaRPr lang="en-AU" b="0" i="0" u="none" strike="noStrike" dirty="0">
              <a:solidFill>
                <a:srgbClr val="000000"/>
              </a:solidFill>
              <a:effectLst/>
              <a:latin typeface="Calibri" panose="020F0502020204030204" pitchFamily="34" charset="0"/>
            </a:endParaRPr>
          </a:p>
          <a:p>
            <a:pPr algn="l"/>
            <a:r>
              <a:rPr lang="en-AU" b="0" i="0" u="none" strike="noStrike" dirty="0">
                <a:solidFill>
                  <a:srgbClr val="000000"/>
                </a:solidFill>
                <a:effectLst/>
                <a:latin typeface="Calibri" panose="020F0502020204030204" pitchFamily="34" charset="0"/>
              </a:rPr>
              <a:t>Also add some statement in what you say about why we want to forecast or model mammal population abundance more robustly. Also add that this is a case study to improve statistical robustness of the modelling for any ecological system.</a:t>
            </a:r>
          </a:p>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16</a:t>
            </a:fld>
            <a:endParaRPr lang="en-US"/>
          </a:p>
        </p:txBody>
      </p:sp>
    </p:spTree>
    <p:extLst>
      <p:ext uri="{BB962C8B-B14F-4D97-AF65-F5344CB8AC3E}">
        <p14:creationId xmlns:p14="http://schemas.microsoft.com/office/powerpoint/2010/main" val="271200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17</a:t>
            </a:fld>
            <a:endParaRPr lang="en-US"/>
          </a:p>
        </p:txBody>
      </p:sp>
    </p:spTree>
    <p:extLst>
      <p:ext uri="{BB962C8B-B14F-4D97-AF65-F5344CB8AC3E}">
        <p14:creationId xmlns:p14="http://schemas.microsoft.com/office/powerpoint/2010/main" val="29777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Population abundance data are time series, so we understand that, </a:t>
            </a:r>
          </a:p>
          <a:p>
            <a:r>
              <a:rPr lang="en-US" dirty="0"/>
              <a:t>numbers of individuals will change over time and </a:t>
            </a:r>
            <a:r>
              <a:rPr lang="en-US" strike="noStrike" dirty="0"/>
              <a:t>vary</a:t>
            </a:r>
            <a:r>
              <a:rPr lang="en-US" dirty="0"/>
              <a:t> according to where the species live due to resources, predators and habitats</a:t>
            </a:r>
          </a:p>
        </p:txBody>
      </p:sp>
      <p:sp>
        <p:nvSpPr>
          <p:cNvPr id="4" name="Slide Number Placeholder 3"/>
          <p:cNvSpPr>
            <a:spLocks noGrp="1"/>
          </p:cNvSpPr>
          <p:nvPr>
            <p:ph type="sldNum" sz="quarter" idx="5"/>
          </p:nvPr>
        </p:nvSpPr>
        <p:spPr/>
        <p:txBody>
          <a:bodyPr/>
          <a:lstStyle/>
          <a:p>
            <a:fld id="{DE19BF90-6AD8-934E-B1DB-1A3D1ABACB32}" type="slidenum">
              <a:rPr lang="en-US" smtClean="0"/>
              <a:t>2</a:t>
            </a:fld>
            <a:endParaRPr lang="en-US"/>
          </a:p>
        </p:txBody>
      </p:sp>
    </p:spTree>
    <p:extLst>
      <p:ext uri="{BB962C8B-B14F-4D97-AF65-F5344CB8AC3E}">
        <p14:creationId xmlns:p14="http://schemas.microsoft.com/office/powerpoint/2010/main" val="2935524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Therefore, we can model individual abundance over different populations spatially.</a:t>
            </a:r>
          </a:p>
          <a:p>
            <a:endParaRPr lang="en-US" dirty="0"/>
          </a:p>
          <a:p>
            <a:r>
              <a:rPr lang="en-US" dirty="0"/>
              <a:t>When doing so, we need to keep in mind that the response of each species to changing environmental conditions is different.</a:t>
            </a:r>
          </a:p>
          <a:p>
            <a:endParaRPr lang="en-US" dirty="0"/>
          </a:p>
          <a:p>
            <a:r>
              <a:rPr lang="en-US" dirty="0"/>
              <a:t>Therefore, in order to understand the system, it is required to investigate the assumptions of the mode – in this case the ecological assumptions</a:t>
            </a:r>
          </a:p>
        </p:txBody>
      </p:sp>
      <p:sp>
        <p:nvSpPr>
          <p:cNvPr id="4" name="Slide Number Placeholder 3"/>
          <p:cNvSpPr>
            <a:spLocks noGrp="1"/>
          </p:cNvSpPr>
          <p:nvPr>
            <p:ph type="sldNum" sz="quarter" idx="5"/>
          </p:nvPr>
        </p:nvSpPr>
        <p:spPr/>
        <p:txBody>
          <a:bodyPr/>
          <a:lstStyle/>
          <a:p>
            <a:fld id="{DE19BF90-6AD8-934E-B1DB-1A3D1ABACB32}" type="slidenum">
              <a:rPr lang="en-US" smtClean="0"/>
              <a:t>3</a:t>
            </a:fld>
            <a:endParaRPr lang="en-US"/>
          </a:p>
        </p:txBody>
      </p:sp>
    </p:spTree>
    <p:extLst>
      <p:ext uri="{BB962C8B-B14F-4D97-AF65-F5344CB8AC3E}">
        <p14:creationId xmlns:p14="http://schemas.microsoft.com/office/powerpoint/2010/main" val="59681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a:t>
            </a:r>
            <a:r>
              <a:rPr lang="en-US" dirty="0" err="1"/>
              <a:t>analysing</a:t>
            </a:r>
            <a:r>
              <a:rPr lang="en-US" dirty="0"/>
              <a:t> actual field-collected data, we deal with different types of uncertainties. </a:t>
            </a:r>
          </a:p>
          <a:p>
            <a:r>
              <a:rPr lang="en-US" dirty="0"/>
              <a:t>And for ecological time series, we come across 2 main types .</a:t>
            </a:r>
          </a:p>
          <a:p>
            <a:r>
              <a:rPr lang="en-US" dirty="0"/>
              <a:t>First, is the observation error that occurs due to sampling techniques. This is the difference between the true and the observed value of the series.</a:t>
            </a:r>
          </a:p>
          <a:p>
            <a:endParaRPr lang="en-US" dirty="0"/>
          </a:p>
          <a:p>
            <a:r>
              <a:rPr lang="en-US" dirty="0"/>
              <a:t>Next, is the process error that occurs due to environmental variability. Similar to the observation error this is the difference between the usual expected value of the series and the actual value. </a:t>
            </a:r>
          </a:p>
          <a:p>
            <a:r>
              <a:rPr lang="en-US" dirty="0"/>
              <a:t>Apart from these, the other issue with ecological time series is the missing observations due to logistical and financial constraints.</a:t>
            </a:r>
          </a:p>
        </p:txBody>
      </p:sp>
      <p:sp>
        <p:nvSpPr>
          <p:cNvPr id="4" name="Slide Number Placeholder 3"/>
          <p:cNvSpPr>
            <a:spLocks noGrp="1"/>
          </p:cNvSpPr>
          <p:nvPr>
            <p:ph type="sldNum" sz="quarter" idx="5"/>
          </p:nvPr>
        </p:nvSpPr>
        <p:spPr/>
        <p:txBody>
          <a:bodyPr/>
          <a:lstStyle/>
          <a:p>
            <a:fld id="{DE19BF90-6AD8-934E-B1DB-1A3D1ABACB32}" type="slidenum">
              <a:rPr lang="en-US" smtClean="0"/>
              <a:t>4</a:t>
            </a:fld>
            <a:endParaRPr lang="en-US"/>
          </a:p>
        </p:txBody>
      </p:sp>
    </p:spTree>
    <p:extLst>
      <p:ext uri="{BB962C8B-B14F-4D97-AF65-F5344CB8AC3E}">
        <p14:creationId xmlns:p14="http://schemas.microsoft.com/office/powerpoint/2010/main" val="386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solve these issues, ecologists have used Multivariate Autoregressive State Space models as it has an observation and a process equation.</a:t>
            </a:r>
          </a:p>
          <a:p>
            <a:r>
              <a:rPr lang="en-US" dirty="0"/>
              <a:t>The process equation predicts the true abundance at the current time making use of the previous abundance, species interaction and other covariates in the environment. The </a:t>
            </a:r>
            <a:r>
              <a:rPr lang="en-US" dirty="0" err="1"/>
              <a:t>wt</a:t>
            </a:r>
            <a:r>
              <a:rPr lang="en-US" dirty="0"/>
              <a:t> represents the process error. </a:t>
            </a:r>
          </a:p>
          <a:p>
            <a:r>
              <a:rPr lang="en-US" dirty="0"/>
              <a:t>Similarly, the observation equation models the observed abundance at time t as a function of the true value at that time and </a:t>
            </a:r>
            <a:r>
              <a:rPr lang="en-US" dirty="0" err="1"/>
              <a:t>vt</a:t>
            </a:r>
            <a:r>
              <a:rPr lang="en-US" dirty="0"/>
              <a:t> represents the observation error.</a:t>
            </a:r>
          </a:p>
          <a:p>
            <a:r>
              <a:rPr lang="en-US" dirty="0"/>
              <a:t>This model also deals with missing values by estimating the gaps in the observations. </a:t>
            </a:r>
          </a:p>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5</a:t>
            </a:fld>
            <a:endParaRPr lang="en-US"/>
          </a:p>
        </p:txBody>
      </p:sp>
    </p:spTree>
    <p:extLst>
      <p:ext uri="{BB962C8B-B14F-4D97-AF65-F5344CB8AC3E}">
        <p14:creationId xmlns:p14="http://schemas.microsoft.com/office/powerpoint/2010/main" val="221141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Moving on, if we want to model the population abundance of species and understand the system what type of data do we need?</a:t>
            </a:r>
          </a:p>
          <a:p>
            <a:endParaRPr lang="en-US" dirty="0"/>
          </a:p>
          <a:p>
            <a:r>
              <a:rPr lang="en-US" dirty="0"/>
              <a:t>We need a long time series dataset which is also known as longitudinal data</a:t>
            </a:r>
          </a:p>
          <a:p>
            <a:endParaRPr lang="en-US" dirty="0"/>
          </a:p>
          <a:p>
            <a:r>
              <a:rPr lang="en-US" dirty="0"/>
              <a:t>Observations collected across many sites to accompany the spatial structure</a:t>
            </a:r>
          </a:p>
          <a:p>
            <a:endParaRPr lang="en-US" dirty="0"/>
          </a:p>
          <a:p>
            <a:r>
              <a:rPr lang="en-US" dirty="0"/>
              <a:t>And few different contrasting species to observe how they behave for varying environmental conditions. </a:t>
            </a:r>
          </a:p>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6</a:t>
            </a:fld>
            <a:endParaRPr lang="en-US"/>
          </a:p>
        </p:txBody>
      </p:sp>
    </p:spTree>
    <p:extLst>
      <p:ext uri="{BB962C8B-B14F-4D97-AF65-F5344CB8AC3E}">
        <p14:creationId xmlns:p14="http://schemas.microsoft.com/office/powerpoint/2010/main" val="117753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noProof="0" dirty="0"/>
              <a:t>To explore the time series modeling in depth we use a case study conducted by the Desert Ecology Research Group at the University of Sydney: Aaron Greenville, Glenda Wardle and Chris Dickman. Based on their long-term field surveys they modelled the abundance of 5 different small mammal species; rodents and </a:t>
            </a:r>
            <a:r>
              <a:rPr lang="en-US" strike="noStrike" noProof="0" dirty="0" err="1"/>
              <a:t>dasyurids</a:t>
            </a:r>
            <a:r>
              <a:rPr lang="en-US" strike="noStrike" noProof="0" dirty="0"/>
              <a:t>, at 9 different spatially separated sites in the Simpson Desert using over 20 years of annual data. They built a Bayesian MARSS model to make inferences on population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noStrike" noProof="0" dirty="0"/>
          </a:p>
        </p:txBody>
      </p:sp>
      <p:sp>
        <p:nvSpPr>
          <p:cNvPr id="4" name="Slide Number Placeholder 3"/>
          <p:cNvSpPr>
            <a:spLocks noGrp="1"/>
          </p:cNvSpPr>
          <p:nvPr>
            <p:ph type="sldNum" sz="quarter" idx="5"/>
          </p:nvPr>
        </p:nvSpPr>
        <p:spPr/>
        <p:txBody>
          <a:bodyPr/>
          <a:lstStyle/>
          <a:p>
            <a:fld id="{DE19BF90-6AD8-934E-B1DB-1A3D1ABACB32}" type="slidenum">
              <a:rPr lang="en-US" smtClean="0"/>
              <a:t>7</a:t>
            </a:fld>
            <a:endParaRPr lang="en-US"/>
          </a:p>
        </p:txBody>
      </p:sp>
    </p:spTree>
    <p:extLst>
      <p:ext uri="{BB962C8B-B14F-4D97-AF65-F5344CB8AC3E}">
        <p14:creationId xmlns:p14="http://schemas.microsoft.com/office/powerpoint/2010/main" val="1561644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8</a:t>
            </a:fld>
            <a:endParaRPr lang="en-US"/>
          </a:p>
        </p:txBody>
      </p:sp>
    </p:spTree>
    <p:extLst>
      <p:ext uri="{BB962C8B-B14F-4D97-AF65-F5344CB8AC3E}">
        <p14:creationId xmlns:p14="http://schemas.microsoft.com/office/powerpoint/2010/main" val="89285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 – love the coincidence of the name MICE to model mice and other small mammals.</a:t>
            </a:r>
          </a:p>
          <a:p>
            <a:endParaRPr lang="en-US" dirty="0"/>
          </a:p>
          <a:p>
            <a:r>
              <a:rPr lang="en-US" dirty="0"/>
              <a:t>Make sure you have time to explain this method properly in the talk.</a:t>
            </a:r>
          </a:p>
          <a:p>
            <a:endParaRPr lang="en-US" dirty="0"/>
          </a:p>
          <a:p>
            <a:r>
              <a:rPr lang="en-US" dirty="0"/>
              <a:t>From the Azur paper</a:t>
            </a:r>
          </a:p>
          <a:p>
            <a:r>
              <a:rPr lang="en-AU" b="0" i="0" dirty="0">
                <a:solidFill>
                  <a:srgbClr val="212121"/>
                </a:solidFill>
                <a:effectLst/>
                <a:latin typeface="Cambria" panose="02040503050406030204" pitchFamily="18" charset="0"/>
              </a:rPr>
              <a:t>Missing data are a common problem in psychiatric research. Multivariate imputation by chained equations (MICE), sometimes called “fully conditional specification” or “sequential regression multiple imputation” has emerged in the statistical literature as one principled method of addressing missing data. Creating multiple imputations, as opposed to single imputations, accounts for the statistical uncertainty in the imputations. In addition, the chained equations approach is very flexible and can handle variables of varying types (e.g. continuous or binary) as well as complexities such as bounds or survey skip patterns.</a:t>
            </a:r>
          </a:p>
          <a:p>
            <a:endParaRPr lang="en-AU" b="0" i="0" dirty="0">
              <a:solidFill>
                <a:srgbClr val="212121"/>
              </a:solidFill>
              <a:effectLst/>
              <a:latin typeface="Cambria" panose="02040503050406030204" pitchFamily="18" charset="0"/>
            </a:endParaRPr>
          </a:p>
          <a:p>
            <a:pPr algn="l">
              <a:lnSpc>
                <a:spcPts val="2250"/>
              </a:lnSpc>
              <a:spcBef>
                <a:spcPts val="2000"/>
              </a:spcBef>
              <a:spcAft>
                <a:spcPts val="1000"/>
              </a:spcAft>
            </a:pPr>
            <a:r>
              <a:rPr lang="en-AU" sz="1800" b="0" i="0" dirty="0">
                <a:solidFill>
                  <a:srgbClr val="734126"/>
                </a:solidFill>
                <a:effectLst/>
                <a:latin typeface="Cambria" panose="02040503050406030204" pitchFamily="18" charset="0"/>
              </a:rPr>
              <a:t>MICE steps</a:t>
            </a:r>
          </a:p>
          <a:p>
            <a:pPr algn="l">
              <a:spcBef>
                <a:spcPts val="2000"/>
              </a:spcBef>
              <a:spcAft>
                <a:spcPts val="2000"/>
              </a:spcAft>
            </a:pPr>
            <a:r>
              <a:rPr lang="en-AU" b="0" i="0" dirty="0">
                <a:solidFill>
                  <a:srgbClr val="212121"/>
                </a:solidFill>
                <a:effectLst/>
                <a:latin typeface="Cambria" panose="02040503050406030204" pitchFamily="18" charset="0"/>
              </a:rPr>
              <a:t>The chained equation process can be broken down into four general steps:</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1: A simple imputation, such as imputing the mean, is performed for every missing value in the dataset. These mean imputations can be thought of as “place holders.”</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2: The “place holder” mean imputations for one variable (“var”) are set back to missing.</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3: The observed values from the variable “var” in Step 2 are regressed on the other variables in the imputation model, which may or may not consist of all of the variables in the dataset. In other words, “var” is the dependent variable in a regression model and all the other variables are independent variables in the regression model. These regression models operate under the same assumptions that one would make when performing linear, logistic, or Poison regression models outside of the context of imputing missing data.</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4: The missing values for “var” are then replaced with predictions (imputations) from the regression model. When “var” is subsequently used as an independent variable in the regression models for other variables, both the observed and these imputed values will be used.</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5: Steps 2–4 are then repeated for each variable that has missing data. The cycling through each of the variables constitutes one iteration or “cycle.” At the end of one cycle all of the missing values have been replaced with predictions from regressions that reflect the relationships observed in the data.</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Step 6: Steps 2–4 are repeated for a number of cycles, with the imputations being updated at each cycle.</a:t>
            </a:r>
          </a:p>
          <a:p>
            <a:pPr algn="l">
              <a:spcBef>
                <a:spcPts val="2000"/>
              </a:spcBef>
              <a:spcAft>
                <a:spcPts val="2000"/>
              </a:spcAft>
              <a:buFont typeface="Arial" panose="020B0604020202020204" pitchFamily="34" charset="0"/>
              <a:buChar char="•"/>
            </a:pPr>
            <a:endParaRPr lang="en-AU" b="0" i="0" dirty="0">
              <a:solidFill>
                <a:srgbClr val="212121"/>
              </a:solidFill>
              <a:effectLst/>
              <a:latin typeface="Cambria" panose="02040503050406030204" pitchFamily="18" charset="0"/>
            </a:endParaRP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At the end of these cycles the final imputations are retained, resulting in one imputed dataset. Generally, 10 cycles are performed (Raghunathan </a:t>
            </a:r>
            <a:r>
              <a:rPr lang="en-AU" b="0" i="1" dirty="0">
                <a:solidFill>
                  <a:srgbClr val="212121"/>
                </a:solidFill>
                <a:effectLst/>
                <a:latin typeface="Cambria" panose="02040503050406030204" pitchFamily="18" charset="0"/>
              </a:rPr>
              <a:t>et al.</a:t>
            </a:r>
            <a:r>
              <a:rPr lang="en-AU" b="0" i="0" dirty="0">
                <a:solidFill>
                  <a:srgbClr val="212121"/>
                </a:solidFill>
                <a:effectLst/>
                <a:latin typeface="Cambria" panose="02040503050406030204" pitchFamily="18" charset="0"/>
              </a:rPr>
              <a:t>, </a:t>
            </a:r>
            <a:r>
              <a:rPr lang="en-AU" b="0" i="0" u="sng" dirty="0">
                <a:solidFill>
                  <a:srgbClr val="376FAA"/>
                </a:solidFill>
                <a:effectLst/>
                <a:latin typeface="Cambria" panose="02040503050406030204" pitchFamily="18" charset="0"/>
                <a:hlinkClick r:id="rId3"/>
              </a:rPr>
              <a:t>2002</a:t>
            </a:r>
            <a:r>
              <a:rPr lang="en-AU" b="0" i="0" dirty="0">
                <a:solidFill>
                  <a:srgbClr val="212121"/>
                </a:solidFill>
                <a:effectLst/>
                <a:latin typeface="Cambria" panose="02040503050406030204" pitchFamily="18" charset="0"/>
              </a:rPr>
              <a:t>); however, research is needed to identify the optimal number of cycles when imputing data under different conditions. The idea is that by the end of the cycles the distribution of the parameters governing the imputations (e.g. the coefficients in the regression models) should have converged in the sense of becoming stable. This will, for example, avoid dependence on the order in which the variables are imputed. </a:t>
            </a:r>
          </a:p>
          <a:p>
            <a:pPr algn="l">
              <a:spcBef>
                <a:spcPts val="2000"/>
              </a:spcBef>
              <a:spcAft>
                <a:spcPts val="2000"/>
              </a:spcAft>
              <a:buFont typeface="Arial" panose="020B0604020202020204" pitchFamily="34" charset="0"/>
              <a:buChar char="•"/>
            </a:pPr>
            <a:endParaRPr lang="en-AU" b="0" i="0" dirty="0">
              <a:solidFill>
                <a:srgbClr val="212121"/>
              </a:solidFill>
              <a:effectLst/>
              <a:latin typeface="Cambria" panose="02040503050406030204" pitchFamily="18" charset="0"/>
            </a:endParaRP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FOR DISCUSSION</a:t>
            </a:r>
          </a:p>
          <a:p>
            <a:pPr algn="l">
              <a:spcBef>
                <a:spcPts val="2000"/>
              </a:spcBef>
              <a:spcAft>
                <a:spcPts val="2000"/>
              </a:spcAft>
              <a:buFont typeface="Arial" panose="020B0604020202020204" pitchFamily="34" charset="0"/>
              <a:buChar char="•"/>
            </a:pPr>
            <a:r>
              <a:rPr lang="en-AU" b="0" i="0" dirty="0">
                <a:solidFill>
                  <a:srgbClr val="212121"/>
                </a:solidFill>
                <a:effectLst/>
                <a:latin typeface="Cambria" panose="02040503050406030204" pitchFamily="18" charset="0"/>
              </a:rPr>
              <a:t>While MICE offers great advantage over other missing data techniques in terms of its flexibility, a primary disadvantage is that MICE does not have the same theoretical justification as other imputation approaches. In particular, fitting a series of conditional distributions, as is done using the series of regression models, may not be consistent with a proper joint distribution. </a:t>
            </a:r>
          </a:p>
          <a:p>
            <a:endParaRPr lang="en-US" dirty="0"/>
          </a:p>
        </p:txBody>
      </p:sp>
      <p:sp>
        <p:nvSpPr>
          <p:cNvPr id="4" name="Slide Number Placeholder 3"/>
          <p:cNvSpPr>
            <a:spLocks noGrp="1"/>
          </p:cNvSpPr>
          <p:nvPr>
            <p:ph type="sldNum" sz="quarter" idx="5"/>
          </p:nvPr>
        </p:nvSpPr>
        <p:spPr/>
        <p:txBody>
          <a:bodyPr/>
          <a:lstStyle/>
          <a:p>
            <a:fld id="{DE19BF90-6AD8-934E-B1DB-1A3D1ABACB32}" type="slidenum">
              <a:rPr lang="en-US" smtClean="0"/>
              <a:t>9</a:t>
            </a:fld>
            <a:endParaRPr lang="en-US"/>
          </a:p>
        </p:txBody>
      </p:sp>
    </p:spTree>
    <p:extLst>
      <p:ext uri="{BB962C8B-B14F-4D97-AF65-F5344CB8AC3E}">
        <p14:creationId xmlns:p14="http://schemas.microsoft.com/office/powerpoint/2010/main" val="676460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11D88E1-1484-B442-8E14-9125C3842E6A}" type="datetime1">
              <a:rPr lang="en-AU" smtClean="0"/>
              <a:t>29/11/2022</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0A4A21-9553-C341-AB5C-38362A1101AE}" type="slidenum">
              <a:rPr lang="en-US" smtClean="0"/>
              <a:t>‹#›</a:t>
            </a:fld>
            <a:endParaRPr lang="en-US"/>
          </a:p>
        </p:txBody>
      </p:sp>
      <p:pic>
        <p:nvPicPr>
          <p:cNvPr id="7" name="Picture 6" descr="A picture containing text, sign&#10;&#10;Description automatically generated">
            <a:extLst>
              <a:ext uri="{FF2B5EF4-FFF2-40B4-BE49-F238E27FC236}">
                <a16:creationId xmlns:a16="http://schemas.microsoft.com/office/drawing/2014/main" id="{FA3B5717-6B75-FACD-160C-174675AA0A7B}"/>
              </a:ext>
            </a:extLst>
          </p:cNvPr>
          <p:cNvPicPr>
            <a:picLocks noChangeAspect="1"/>
          </p:cNvPicPr>
          <p:nvPr userDrawn="1"/>
        </p:nvPicPr>
        <p:blipFill>
          <a:blip r:embed="rId2"/>
          <a:stretch>
            <a:fillRect/>
          </a:stretch>
        </p:blipFill>
        <p:spPr>
          <a:xfrm>
            <a:off x="5861119" y="65962"/>
            <a:ext cx="3207848" cy="689186"/>
          </a:xfrm>
          <a:prstGeom prst="rect">
            <a:avLst/>
          </a:prstGeom>
        </p:spPr>
      </p:pic>
      <p:pic>
        <p:nvPicPr>
          <p:cNvPr id="8" name="Picture 7" descr="Logo&#10;&#10;Description automatically generated">
            <a:extLst>
              <a:ext uri="{FF2B5EF4-FFF2-40B4-BE49-F238E27FC236}">
                <a16:creationId xmlns:a16="http://schemas.microsoft.com/office/drawing/2014/main" id="{66C4DA1B-217B-EFFA-7F43-2D3FC5299F1B}"/>
              </a:ext>
            </a:extLst>
          </p:cNvPr>
          <p:cNvPicPr>
            <a:picLocks noChangeAspect="1"/>
          </p:cNvPicPr>
          <p:nvPr userDrawn="1"/>
        </p:nvPicPr>
        <p:blipFill rotWithShape="1">
          <a:blip r:embed="rId3"/>
          <a:srcRect t="16648" b="16759"/>
          <a:stretch/>
        </p:blipFill>
        <p:spPr>
          <a:xfrm>
            <a:off x="38101" y="2"/>
            <a:ext cx="2298699" cy="850431"/>
          </a:xfrm>
          <a:prstGeom prst="rect">
            <a:avLst/>
          </a:prstGeom>
        </p:spPr>
      </p:pic>
    </p:spTree>
    <p:extLst>
      <p:ext uri="{BB962C8B-B14F-4D97-AF65-F5344CB8AC3E}">
        <p14:creationId xmlns:p14="http://schemas.microsoft.com/office/powerpoint/2010/main" val="273369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3B5B320-A409-7946-8172-ABA9D92B3BCC}" type="datetime1">
              <a:rPr lang="en-AU" smtClean="0"/>
              <a:t>29/11/2022</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4195816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B6CAA16-F864-BB48-9026-726FAC168E8B}" type="datetime1">
              <a:rPr lang="en-AU" smtClean="0"/>
              <a:t>29/11/2022</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419687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C5F0EA-A794-844B-9A87-4F05A892F986}" type="datetime1">
              <a:rPr lang="en-AU" smtClean="0"/>
              <a:t>29/11/2022</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0A4A21-9553-C341-AB5C-38362A1101AE}" type="slidenum">
              <a:rPr lang="en-US" smtClean="0"/>
              <a:t>‹#›</a:t>
            </a:fld>
            <a:endParaRPr lang="en-US"/>
          </a:p>
        </p:txBody>
      </p:sp>
      <p:pic>
        <p:nvPicPr>
          <p:cNvPr id="7" name="Picture 6" descr="A picture containing text, sign&#10;&#10;Description automatically generated">
            <a:extLst>
              <a:ext uri="{FF2B5EF4-FFF2-40B4-BE49-F238E27FC236}">
                <a16:creationId xmlns:a16="http://schemas.microsoft.com/office/drawing/2014/main" id="{D9EACFFD-16F0-6626-CA9B-DC11C02DAA49}"/>
              </a:ext>
            </a:extLst>
          </p:cNvPr>
          <p:cNvPicPr>
            <a:picLocks noChangeAspect="1"/>
          </p:cNvPicPr>
          <p:nvPr userDrawn="1"/>
        </p:nvPicPr>
        <p:blipFill>
          <a:blip r:embed="rId2"/>
          <a:stretch>
            <a:fillRect/>
          </a:stretch>
        </p:blipFill>
        <p:spPr>
          <a:xfrm>
            <a:off x="7004252" y="6375228"/>
            <a:ext cx="2105319" cy="452315"/>
          </a:xfrm>
          <a:prstGeom prst="rect">
            <a:avLst/>
          </a:prstGeom>
        </p:spPr>
      </p:pic>
      <p:pic>
        <p:nvPicPr>
          <p:cNvPr id="8" name="Picture 7" descr="Logo&#10;&#10;Description automatically generated">
            <a:extLst>
              <a:ext uri="{FF2B5EF4-FFF2-40B4-BE49-F238E27FC236}">
                <a16:creationId xmlns:a16="http://schemas.microsoft.com/office/drawing/2014/main" id="{03583BB5-3C63-28E6-6FCD-72F8592BA23E}"/>
              </a:ext>
            </a:extLst>
          </p:cNvPr>
          <p:cNvPicPr>
            <a:picLocks noChangeAspect="1"/>
          </p:cNvPicPr>
          <p:nvPr userDrawn="1"/>
        </p:nvPicPr>
        <p:blipFill rotWithShape="1">
          <a:blip r:embed="rId3"/>
          <a:srcRect t="16648" b="16759"/>
          <a:stretch/>
        </p:blipFill>
        <p:spPr>
          <a:xfrm>
            <a:off x="40983" y="6297110"/>
            <a:ext cx="1516091" cy="560895"/>
          </a:xfrm>
          <a:prstGeom prst="rect">
            <a:avLst/>
          </a:prstGeom>
        </p:spPr>
      </p:pic>
    </p:spTree>
    <p:extLst>
      <p:ext uri="{BB962C8B-B14F-4D97-AF65-F5344CB8AC3E}">
        <p14:creationId xmlns:p14="http://schemas.microsoft.com/office/powerpoint/2010/main" val="270997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580305A-3ED3-6D4B-9CE4-D91F91E06441}" type="datetime1">
              <a:rPr lang="en-AU" smtClean="0"/>
              <a:t>29/11/2022</a:t>
            </a:fld>
            <a:endParaRPr 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415891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F5BECA-34B3-5942-8A34-B0F1874D71A6}" type="datetime1">
              <a:rPr lang="en-AU" smtClean="0"/>
              <a:t>29/11/2022</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27109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8DF701C-44DB-FE4C-B65D-B0C8A84362E4}" type="datetime1">
              <a:rPr lang="en-AU" smtClean="0"/>
              <a:t>29/11/2022</a:t>
            </a:fld>
            <a:endParaRPr 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181014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D011CBD-94CB-AD4A-841D-A85339BE8A19}" type="datetime1">
              <a:rPr lang="en-AU" smtClean="0"/>
              <a:t>29/11/2022</a:t>
            </a:fld>
            <a:endParaRPr 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4100620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EA11B9-59F1-7247-998E-791938785EF5}" type="datetime1">
              <a:rPr lang="en-AU" smtClean="0"/>
              <a:t>29/11/2022</a:t>
            </a:fld>
            <a:endParaRPr 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A0A4A21-9553-C341-AB5C-38362A1101AE}" type="slidenum">
              <a:rPr lang="en-US" smtClean="0"/>
              <a:t>‹#›</a:t>
            </a:fld>
            <a:endParaRPr lang="en-US"/>
          </a:p>
        </p:txBody>
      </p:sp>
      <p:pic>
        <p:nvPicPr>
          <p:cNvPr id="8" name="Picture 7" descr="A picture containing text, sign&#10;&#10;Description automatically generated">
            <a:extLst>
              <a:ext uri="{FF2B5EF4-FFF2-40B4-BE49-F238E27FC236}">
                <a16:creationId xmlns:a16="http://schemas.microsoft.com/office/drawing/2014/main" id="{A2696687-C7B9-8C87-6815-53C2622B4F48}"/>
              </a:ext>
            </a:extLst>
          </p:cNvPr>
          <p:cNvPicPr>
            <a:picLocks noChangeAspect="1"/>
          </p:cNvPicPr>
          <p:nvPr userDrawn="1"/>
        </p:nvPicPr>
        <p:blipFill>
          <a:blip r:embed="rId2"/>
          <a:stretch>
            <a:fillRect/>
          </a:stretch>
        </p:blipFill>
        <p:spPr>
          <a:xfrm>
            <a:off x="7004252" y="6375228"/>
            <a:ext cx="2105319" cy="452315"/>
          </a:xfrm>
          <a:prstGeom prst="rect">
            <a:avLst/>
          </a:prstGeom>
        </p:spPr>
      </p:pic>
      <p:pic>
        <p:nvPicPr>
          <p:cNvPr id="9" name="Picture 8" descr="Logo&#10;&#10;Description automatically generated">
            <a:extLst>
              <a:ext uri="{FF2B5EF4-FFF2-40B4-BE49-F238E27FC236}">
                <a16:creationId xmlns:a16="http://schemas.microsoft.com/office/drawing/2014/main" id="{1248AD3E-A728-C094-C238-4FAAF2117EAD}"/>
              </a:ext>
            </a:extLst>
          </p:cNvPr>
          <p:cNvPicPr>
            <a:picLocks noChangeAspect="1"/>
          </p:cNvPicPr>
          <p:nvPr userDrawn="1"/>
        </p:nvPicPr>
        <p:blipFill rotWithShape="1">
          <a:blip r:embed="rId3"/>
          <a:srcRect t="16648" b="16759"/>
          <a:stretch/>
        </p:blipFill>
        <p:spPr>
          <a:xfrm>
            <a:off x="40983" y="6297110"/>
            <a:ext cx="1516091" cy="560895"/>
          </a:xfrm>
          <a:prstGeom prst="rect">
            <a:avLst/>
          </a:prstGeom>
        </p:spPr>
      </p:pic>
    </p:spTree>
    <p:extLst>
      <p:ext uri="{BB962C8B-B14F-4D97-AF65-F5344CB8AC3E}">
        <p14:creationId xmlns:p14="http://schemas.microsoft.com/office/powerpoint/2010/main" val="239076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AEFCBAB-098D-104D-9F11-2F0988D913BD}" type="datetime1">
              <a:rPr lang="en-AU" smtClean="0"/>
              <a:t>29/11/2022</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1305255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92E1806-2E4F-754E-96D6-C1824DB4A268}" type="datetime1">
              <a:rPr lang="en-AU" smtClean="0"/>
              <a:t>29/11/2022</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A0A4A21-9553-C341-AB5C-38362A1101AE}" type="slidenum">
              <a:rPr lang="en-US" smtClean="0"/>
              <a:t>‹#›</a:t>
            </a:fld>
            <a:endParaRPr lang="en-US"/>
          </a:p>
        </p:txBody>
      </p:sp>
    </p:spTree>
    <p:extLst>
      <p:ext uri="{BB962C8B-B14F-4D97-AF65-F5344CB8AC3E}">
        <p14:creationId xmlns:p14="http://schemas.microsoft.com/office/powerpoint/2010/main" val="4266293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1383D-6BDD-EA4E-83B0-A9330F755633}" type="datetime1">
              <a:rPr lang="en-AU" smtClean="0"/>
              <a:t>29/11/2022</a:t>
            </a:fld>
            <a:endParaRPr lang="en-US"/>
          </a:p>
        </p:txBody>
      </p:sp>
      <p:sp>
        <p:nvSpPr>
          <p:cNvPr id="6" name="Slide Number Placeholder 5"/>
          <p:cNvSpPr>
            <a:spLocks noGrp="1"/>
          </p:cNvSpPr>
          <p:nvPr>
            <p:ph type="sldNum" sz="quarter" idx="4"/>
          </p:nvPr>
        </p:nvSpPr>
        <p:spPr>
          <a:xfrm>
            <a:off x="8784406" y="2082"/>
            <a:ext cx="367940" cy="363044"/>
          </a:xfrm>
          <a:prstGeom prst="rect">
            <a:avLst/>
          </a:prstGeom>
          <a:solidFill>
            <a:srgbClr val="002060"/>
          </a:solidFill>
          <a:ln>
            <a:noFill/>
          </a:ln>
        </p:spPr>
        <p:txBody>
          <a:bodyPr vert="horz" lIns="91440" tIns="45720" rIns="91440" bIns="45720" rtlCol="0" anchor="ctr"/>
          <a:lstStyle>
            <a:lvl1pPr algn="ctr">
              <a:defRPr sz="1000">
                <a:solidFill>
                  <a:schemeClr val="bg2"/>
                </a:solidFill>
                <a:latin typeface="Lucida Sans" panose="020B0602030504020204" pitchFamily="34" charset="77"/>
              </a:defRPr>
            </a:lvl1pPr>
          </a:lstStyle>
          <a:p>
            <a:fld id="{1A0A4A21-9553-C341-AB5C-38362A1101AE}" type="slidenum">
              <a:rPr lang="en-US" smtClean="0"/>
              <a:pPr/>
              <a:t>‹#›</a:t>
            </a:fld>
            <a:endParaRPr lang="en-US" dirty="0"/>
          </a:p>
        </p:txBody>
      </p:sp>
      <p:sp>
        <p:nvSpPr>
          <p:cNvPr id="10" name="Title Placeholder 9">
            <a:extLst>
              <a:ext uri="{FF2B5EF4-FFF2-40B4-BE49-F238E27FC236}">
                <a16:creationId xmlns:a16="http://schemas.microsoft.com/office/drawing/2014/main" id="{1179FBED-9D4A-012B-CE92-FE1C8C2A0016}"/>
              </a:ext>
            </a:extLst>
          </p:cNvPr>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11" name="Footer Placeholder 10">
            <a:extLst>
              <a:ext uri="{FF2B5EF4-FFF2-40B4-BE49-F238E27FC236}">
                <a16:creationId xmlns:a16="http://schemas.microsoft.com/office/drawing/2014/main" id="{785764E1-6308-8551-D5BF-B3F508C0A3F1}"/>
              </a:ext>
            </a:extLst>
          </p:cNvPr>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8885885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1008-2370-0462-9303-88A35192E08C}"/>
              </a:ext>
            </a:extLst>
          </p:cNvPr>
          <p:cNvSpPr>
            <a:spLocks noGrp="1"/>
          </p:cNvSpPr>
          <p:nvPr>
            <p:ph type="ctrTitle"/>
          </p:nvPr>
        </p:nvSpPr>
        <p:spPr>
          <a:xfrm>
            <a:off x="199115" y="1719231"/>
            <a:ext cx="8749822" cy="1709769"/>
          </a:xfrm>
        </p:spPr>
        <p:txBody>
          <a:bodyPr anchor="ctr">
            <a:noAutofit/>
          </a:bodyPr>
          <a:lstStyle/>
          <a:p>
            <a:r>
              <a:rPr lang="en-AU" sz="2800" b="0" i="0" dirty="0">
                <a:effectLst/>
                <a:latin typeface="Lucida Sans" panose="020B0602030504020204" pitchFamily="34" charset="77"/>
              </a:rPr>
              <a:t>A change of perspective: </a:t>
            </a:r>
            <a:br>
              <a:rPr lang="en-AU" sz="2800" b="0" i="0" dirty="0">
                <a:effectLst/>
                <a:latin typeface="Lucida Sans" panose="020B0602030504020204" pitchFamily="34" charset="77"/>
              </a:rPr>
            </a:br>
            <a:r>
              <a:rPr lang="en-AU" sz="2800" b="0" i="0" dirty="0">
                <a:effectLst/>
                <a:latin typeface="Lucida Sans" panose="020B0602030504020204" pitchFamily="34" charset="77"/>
              </a:rPr>
              <a:t>The importance of</a:t>
            </a:r>
            <a:br>
              <a:rPr lang="en-AU" sz="2800" dirty="0">
                <a:latin typeface="Lucida Sans" panose="020B0602030504020204" pitchFamily="34" charset="77"/>
              </a:rPr>
            </a:br>
            <a:r>
              <a:rPr lang="en-AU" sz="2800" b="0" i="0" dirty="0">
                <a:effectLst/>
                <a:latin typeface="Lucida Sans" panose="020B0602030504020204" pitchFamily="34" charset="77"/>
              </a:rPr>
              <a:t>evaluating domain specific assumptions for robust model development</a:t>
            </a:r>
            <a:endParaRPr lang="en-US" sz="2800" b="1" dirty="0">
              <a:ln>
                <a:solidFill>
                  <a:schemeClr val="bg1">
                    <a:lumMod val="65000"/>
                  </a:schemeClr>
                </a:solidFill>
              </a:ln>
              <a:solidFill>
                <a:schemeClr val="bg1"/>
              </a:solidFill>
              <a:latin typeface="Lucida Sans" panose="020B0602030504020204" pitchFamily="34" charset="77"/>
              <a:ea typeface="Verdana" panose="020B060403050404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260F482D-102B-FF25-5625-8B3070F648D7}"/>
              </a:ext>
            </a:extLst>
          </p:cNvPr>
          <p:cNvSpPr>
            <a:spLocks noGrp="1"/>
          </p:cNvSpPr>
          <p:nvPr>
            <p:ph type="subTitle" idx="1"/>
          </p:nvPr>
        </p:nvSpPr>
        <p:spPr>
          <a:xfrm>
            <a:off x="1263240" y="3880263"/>
            <a:ext cx="6617525" cy="2227929"/>
          </a:xfrm>
        </p:spPr>
        <p:txBody>
          <a:bodyPr>
            <a:normAutofit fontScale="92500" lnSpcReduction="20000"/>
          </a:bodyPr>
          <a:lstStyle/>
          <a:p>
            <a:r>
              <a:rPr lang="en-US" sz="2200" b="1" dirty="0" err="1">
                <a:ln>
                  <a:solidFill>
                    <a:schemeClr val="tx1"/>
                  </a:solidFill>
                </a:ln>
                <a:latin typeface="Verdana" panose="020B0604030504040204" pitchFamily="34" charset="0"/>
                <a:ea typeface="Verdana" panose="020B0604030504040204" pitchFamily="34" charset="0"/>
                <a:cs typeface="Verdana" panose="020B0604030504040204" pitchFamily="34" charset="0"/>
              </a:rPr>
              <a:t>Vihanga</a:t>
            </a:r>
            <a:r>
              <a:rPr lang="en-US" sz="2200" b="1" dirty="0">
                <a:ln>
                  <a:solidFill>
                    <a:schemeClr val="tx1"/>
                  </a:solidFill>
                </a:ln>
                <a:latin typeface="Verdana" panose="020B0604030504040204" pitchFamily="34" charset="0"/>
                <a:ea typeface="Verdana" panose="020B0604030504040204" pitchFamily="34" charset="0"/>
                <a:cs typeface="Verdana" panose="020B0604030504040204" pitchFamily="34" charset="0"/>
              </a:rPr>
              <a:t> </a:t>
            </a:r>
            <a:r>
              <a:rPr lang="en-US" sz="2200" b="1" dirty="0" err="1">
                <a:ln>
                  <a:solidFill>
                    <a:schemeClr val="tx1"/>
                  </a:solidFill>
                </a:ln>
                <a:latin typeface="Verdana" panose="020B0604030504040204" pitchFamily="34" charset="0"/>
                <a:ea typeface="Verdana" panose="020B0604030504040204" pitchFamily="34" charset="0"/>
                <a:cs typeface="Verdana" panose="020B0604030504040204" pitchFamily="34" charset="0"/>
              </a:rPr>
              <a:t>Gunadasa</a:t>
            </a:r>
            <a:endParaRPr lang="en-US" sz="2200" b="1" dirty="0">
              <a:ln>
                <a:solidFill>
                  <a:schemeClr val="tx1"/>
                </a:solidFill>
              </a:ln>
              <a:latin typeface="Verdana" panose="020B0604030504040204" pitchFamily="34" charset="0"/>
              <a:ea typeface="Verdana" panose="020B0604030504040204" pitchFamily="34" charset="0"/>
              <a:cs typeface="Verdana" panose="020B0604030504040204" pitchFamily="34" charset="0"/>
            </a:endParaRPr>
          </a:p>
          <a:p>
            <a:endParaRPr lang="en-US" sz="2000" dirty="0">
              <a:ln>
                <a:solidFill>
                  <a:schemeClr val="tx1"/>
                </a:solidFill>
              </a:ln>
              <a:latin typeface="Lucida Sans" panose="020B0602030504020204" pitchFamily="34" charset="77"/>
            </a:endParaRPr>
          </a:p>
          <a:p>
            <a:r>
              <a:rPr lang="en-US" sz="1700" b="1" dirty="0">
                <a:ln>
                  <a:solidFill>
                    <a:schemeClr val="tx1"/>
                  </a:solidFill>
                </a:ln>
                <a:latin typeface="Lucida Sans" panose="020B0602030504020204" pitchFamily="34" charset="77"/>
              </a:rPr>
              <a:t>Supervised by </a:t>
            </a:r>
          </a:p>
          <a:p>
            <a:r>
              <a:rPr lang="en-US" sz="1700" b="1" dirty="0">
                <a:ln>
                  <a:solidFill>
                    <a:schemeClr val="tx1"/>
                  </a:solidFill>
                </a:ln>
                <a:latin typeface="Lucida Sans" panose="020B0602030504020204" pitchFamily="34" charset="77"/>
              </a:rPr>
              <a:t>Prof. Glenda Wardle, Prof. Robert Kohn, Dr. Aaron Greenville</a:t>
            </a:r>
          </a:p>
          <a:p>
            <a:endParaRPr lang="en-US" sz="1700" b="1" dirty="0">
              <a:ln>
                <a:solidFill>
                  <a:schemeClr val="tx1"/>
                </a:solidFill>
              </a:ln>
              <a:latin typeface="Lucida Sans" panose="020B0602030504020204" pitchFamily="34" charset="77"/>
            </a:endParaRPr>
          </a:p>
          <a:p>
            <a:r>
              <a:rPr lang="en-US" sz="1500" i="1" dirty="0">
                <a:ln>
                  <a:solidFill>
                    <a:schemeClr val="tx1"/>
                  </a:solidFill>
                </a:ln>
                <a:latin typeface="Lucida Sans" panose="020B0602030504020204" pitchFamily="34" charset="77"/>
              </a:rPr>
              <a:t>Australasian Applied Statistics Conference 2022</a:t>
            </a:r>
          </a:p>
          <a:p>
            <a:r>
              <a:rPr lang="en-US" sz="1500" i="1" dirty="0">
                <a:ln>
                  <a:solidFill>
                    <a:schemeClr val="tx1"/>
                  </a:solidFill>
                </a:ln>
                <a:latin typeface="Lucida Sans" panose="020B0602030504020204" pitchFamily="34" charset="77"/>
              </a:rPr>
              <a:t>RACV Inverloch Resort, VIC, AUS</a:t>
            </a:r>
          </a:p>
        </p:txBody>
      </p:sp>
      <p:sp>
        <p:nvSpPr>
          <p:cNvPr id="4" name="TextBox 3">
            <a:extLst>
              <a:ext uri="{FF2B5EF4-FFF2-40B4-BE49-F238E27FC236}">
                <a16:creationId xmlns:a16="http://schemas.microsoft.com/office/drawing/2014/main" id="{8783EEA8-7249-C63A-169B-E44033B30F26}"/>
              </a:ext>
            </a:extLst>
          </p:cNvPr>
          <p:cNvSpPr txBox="1"/>
          <p:nvPr/>
        </p:nvSpPr>
        <p:spPr>
          <a:xfrm>
            <a:off x="199114" y="6419419"/>
            <a:ext cx="8749823" cy="400110"/>
          </a:xfrm>
          <a:prstGeom prst="rect">
            <a:avLst/>
          </a:prstGeom>
          <a:noFill/>
        </p:spPr>
        <p:txBody>
          <a:bodyPr wrap="square" rtlCol="0">
            <a:spAutoFit/>
          </a:bodyPr>
          <a:lstStyle/>
          <a:p>
            <a:r>
              <a:rPr lang="en-US" sz="1000" i="1" dirty="0"/>
              <a:t>I acknowledge the traditional owners of the land on which we meet and pay respect to the Elders past, present and emerging. I recognize their enduring bond to the land and waters and extend my heartiest gratitude to them for protecting this coastline and its ecosystems since time immemorial.   </a:t>
            </a:r>
          </a:p>
        </p:txBody>
      </p:sp>
    </p:spTree>
    <p:extLst>
      <p:ext uri="{BB962C8B-B14F-4D97-AF65-F5344CB8AC3E}">
        <p14:creationId xmlns:p14="http://schemas.microsoft.com/office/powerpoint/2010/main" val="331776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535625-447F-DB5A-AF0D-C49FDCB47B27}"/>
              </a:ext>
            </a:extLst>
          </p:cNvPr>
          <p:cNvSpPr txBox="1"/>
          <p:nvPr/>
        </p:nvSpPr>
        <p:spPr>
          <a:xfrm>
            <a:off x="175552" y="2084151"/>
            <a:ext cx="2519121" cy="584775"/>
          </a:xfrm>
          <a:prstGeom prst="rect">
            <a:avLst/>
          </a:prstGeom>
          <a:noFill/>
        </p:spPr>
        <p:txBody>
          <a:bodyPr wrap="square" rtlCol="0">
            <a:spAutoFit/>
          </a:bodyPr>
          <a:lstStyle/>
          <a:p>
            <a:pPr algn="ctr"/>
            <a:r>
              <a:rPr lang="en-US" sz="1600" b="1" i="1" dirty="0" err="1"/>
              <a:t>Sminthopsis</a:t>
            </a:r>
            <a:r>
              <a:rPr lang="en-US" sz="1600" b="1" i="1" dirty="0"/>
              <a:t> </a:t>
            </a:r>
            <a:r>
              <a:rPr lang="en-US" sz="1600" b="1" i="1" dirty="0" err="1"/>
              <a:t>youngsoni</a:t>
            </a:r>
            <a:r>
              <a:rPr lang="en-US" sz="1600" b="1" i="1" dirty="0"/>
              <a:t> </a:t>
            </a:r>
            <a:r>
              <a:rPr lang="en-US" sz="1600" dirty="0"/>
              <a:t>Lesser hairy-footed dunnart</a:t>
            </a:r>
            <a:endParaRPr lang="en-US" sz="1600" b="1" i="1" dirty="0"/>
          </a:p>
        </p:txBody>
      </p:sp>
      <p:pic>
        <p:nvPicPr>
          <p:cNvPr id="3" name="Picture 2" descr="A drawing of a cat&#10;&#10;Description automatically generated with medium confidence">
            <a:extLst>
              <a:ext uri="{FF2B5EF4-FFF2-40B4-BE49-F238E27FC236}">
                <a16:creationId xmlns:a16="http://schemas.microsoft.com/office/drawing/2014/main" id="{608021B4-5F0E-E0E6-2C94-5BAAF26F75F5}"/>
              </a:ext>
            </a:extLst>
          </p:cNvPr>
          <p:cNvPicPr>
            <a:picLocks noChangeAspect="1"/>
          </p:cNvPicPr>
          <p:nvPr/>
        </p:nvPicPr>
        <p:blipFill rotWithShape="1">
          <a:blip r:embed="rId3"/>
          <a:srcRect l="10710" r="5840"/>
          <a:stretch/>
        </p:blipFill>
        <p:spPr>
          <a:xfrm flipH="1">
            <a:off x="237545" y="1276857"/>
            <a:ext cx="1869490" cy="807294"/>
          </a:xfrm>
          <a:prstGeom prst="rect">
            <a:avLst/>
          </a:prstGeom>
        </p:spPr>
      </p:pic>
      <p:grpSp>
        <p:nvGrpSpPr>
          <p:cNvPr id="19" name="Group 18">
            <a:extLst>
              <a:ext uri="{FF2B5EF4-FFF2-40B4-BE49-F238E27FC236}">
                <a16:creationId xmlns:a16="http://schemas.microsoft.com/office/drawing/2014/main" id="{8528D6E8-7AAA-AD1D-ACAE-C5FA9EFEB882}"/>
              </a:ext>
            </a:extLst>
          </p:cNvPr>
          <p:cNvGrpSpPr/>
          <p:nvPr/>
        </p:nvGrpSpPr>
        <p:grpSpPr>
          <a:xfrm>
            <a:off x="290799" y="1135252"/>
            <a:ext cx="8493607" cy="5343040"/>
            <a:chOff x="290799" y="1135252"/>
            <a:chExt cx="8493607" cy="5343040"/>
          </a:xfrm>
        </p:grpSpPr>
        <p:pic>
          <p:nvPicPr>
            <p:cNvPr id="8" name="Picture 7">
              <a:extLst>
                <a:ext uri="{FF2B5EF4-FFF2-40B4-BE49-F238E27FC236}">
                  <a16:creationId xmlns:a16="http://schemas.microsoft.com/office/drawing/2014/main" id="{D87B49BD-D256-1ED9-EFF0-3051C9CEC32C}"/>
                </a:ext>
              </a:extLst>
            </p:cNvPr>
            <p:cNvPicPr>
              <a:picLocks noChangeAspect="1"/>
            </p:cNvPicPr>
            <p:nvPr/>
          </p:nvPicPr>
          <p:blipFill rotWithShape="1">
            <a:blip r:embed="rId4"/>
            <a:srcRect l="-102" r="749"/>
            <a:stretch/>
          </p:blipFill>
          <p:spPr>
            <a:xfrm>
              <a:off x="290799" y="1135252"/>
              <a:ext cx="8493607" cy="5343040"/>
            </a:xfrm>
            <a:prstGeom prst="rect">
              <a:avLst/>
            </a:prstGeom>
          </p:spPr>
        </p:pic>
        <p:sp>
          <p:nvSpPr>
            <p:cNvPr id="17" name="Rectangle 16">
              <a:extLst>
                <a:ext uri="{FF2B5EF4-FFF2-40B4-BE49-F238E27FC236}">
                  <a16:creationId xmlns:a16="http://schemas.microsoft.com/office/drawing/2014/main" id="{07EAF2E2-FA80-0790-28C4-9492BC725BE0}"/>
                </a:ext>
              </a:extLst>
            </p:cNvPr>
            <p:cNvSpPr/>
            <p:nvPr/>
          </p:nvSpPr>
          <p:spPr>
            <a:xfrm>
              <a:off x="4405745" y="6127668"/>
              <a:ext cx="356260" cy="237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013D47-C010-633C-E607-97DAEBC09C20}"/>
                </a:ext>
              </a:extLst>
            </p:cNvPr>
            <p:cNvSpPr/>
            <p:nvPr/>
          </p:nvSpPr>
          <p:spPr>
            <a:xfrm>
              <a:off x="1923803" y="1135252"/>
              <a:ext cx="1436914" cy="277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S. </a:t>
              </a:r>
              <a:r>
                <a:rPr lang="en-US" b="1" i="1" dirty="0" err="1">
                  <a:solidFill>
                    <a:schemeClr val="tx1"/>
                  </a:solidFill>
                </a:rPr>
                <a:t>youngsoni</a:t>
              </a:r>
              <a:endParaRPr lang="en-US" b="1" i="1" dirty="0">
                <a:solidFill>
                  <a:schemeClr val="tx1"/>
                </a:solidFill>
              </a:endParaRPr>
            </a:p>
          </p:txBody>
        </p:sp>
      </p:grpSp>
      <p:sp>
        <p:nvSpPr>
          <p:cNvPr id="2" name="Slide Number Placeholder 1">
            <a:extLst>
              <a:ext uri="{FF2B5EF4-FFF2-40B4-BE49-F238E27FC236}">
                <a16:creationId xmlns:a16="http://schemas.microsoft.com/office/drawing/2014/main" id="{EAE6CFC8-A400-8316-B2CF-502D15AB7790}"/>
              </a:ext>
            </a:extLst>
          </p:cNvPr>
          <p:cNvSpPr>
            <a:spLocks noGrp="1"/>
          </p:cNvSpPr>
          <p:nvPr>
            <p:ph type="sldNum" sz="quarter" idx="12"/>
          </p:nvPr>
        </p:nvSpPr>
        <p:spPr/>
        <p:txBody>
          <a:bodyPr/>
          <a:lstStyle/>
          <a:p>
            <a:fld id="{1A0A4A21-9553-C341-AB5C-38362A1101AE}" type="slidenum">
              <a:rPr lang="en-US" smtClean="0"/>
              <a:t>10</a:t>
            </a:fld>
            <a:endParaRPr lang="en-US"/>
          </a:p>
        </p:txBody>
      </p:sp>
      <p:sp>
        <p:nvSpPr>
          <p:cNvPr id="6" name="Title 1">
            <a:extLst>
              <a:ext uri="{FF2B5EF4-FFF2-40B4-BE49-F238E27FC236}">
                <a16:creationId xmlns:a16="http://schemas.microsoft.com/office/drawing/2014/main" id="{5B31A277-98C0-1BDD-E5FF-AF7896697BAB}"/>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Pipeline</a:t>
            </a:r>
          </a:p>
        </p:txBody>
      </p:sp>
      <p:sp>
        <p:nvSpPr>
          <p:cNvPr id="10" name="Right Arrow 9">
            <a:extLst>
              <a:ext uri="{FF2B5EF4-FFF2-40B4-BE49-F238E27FC236}">
                <a16:creationId xmlns:a16="http://schemas.microsoft.com/office/drawing/2014/main" id="{B9D2781C-279F-E592-BCDE-CCF03BE16724}"/>
              </a:ext>
            </a:extLst>
          </p:cNvPr>
          <p:cNvSpPr/>
          <p:nvPr/>
        </p:nvSpPr>
        <p:spPr>
          <a:xfrm>
            <a:off x="2840784" y="1680504"/>
            <a:ext cx="568064" cy="288391"/>
          </a:xfrm>
          <a:prstGeom prst="rightArrow">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98E6F78-A13F-A03F-C056-E708FF95C8C3}"/>
              </a:ext>
            </a:extLst>
          </p:cNvPr>
          <p:cNvSpPr txBox="1"/>
          <p:nvPr/>
        </p:nvSpPr>
        <p:spPr>
          <a:xfrm>
            <a:off x="6609373" y="3729859"/>
            <a:ext cx="1830562" cy="646986"/>
          </a:xfrm>
          <a:prstGeom prst="roundRect">
            <a:avLst/>
          </a:prstGeom>
          <a:solidFill>
            <a:schemeClr val="bg2">
              <a:lumMod val="50000"/>
            </a:schemeClr>
          </a:solidFill>
        </p:spPr>
        <p:txBody>
          <a:bodyPr wrap="none" rtlCol="0">
            <a:spAutoFit/>
          </a:bodyPr>
          <a:lstStyle/>
          <a:p>
            <a:pPr algn="ctr"/>
            <a:r>
              <a:rPr lang="en-US" sz="1600" b="1" dirty="0">
                <a:solidFill>
                  <a:schemeClr val="bg1"/>
                </a:solidFill>
              </a:rPr>
              <a:t>NA imputation via </a:t>
            </a:r>
          </a:p>
          <a:p>
            <a:pPr algn="ctr"/>
            <a:r>
              <a:rPr lang="en-US" sz="1600" b="1" dirty="0">
                <a:solidFill>
                  <a:schemeClr val="bg1"/>
                </a:solidFill>
              </a:rPr>
              <a:t>MICE</a:t>
            </a:r>
          </a:p>
        </p:txBody>
      </p:sp>
      <p:graphicFrame>
        <p:nvGraphicFramePr>
          <p:cNvPr id="16" name="Table 16">
            <a:extLst>
              <a:ext uri="{FF2B5EF4-FFF2-40B4-BE49-F238E27FC236}">
                <a16:creationId xmlns:a16="http://schemas.microsoft.com/office/drawing/2014/main" id="{909B88D7-4FA7-9E51-A57E-691F8638DA37}"/>
              </a:ext>
            </a:extLst>
          </p:cNvPr>
          <p:cNvGraphicFramePr>
            <a:graphicFrameLocks noGrp="1"/>
          </p:cNvGraphicFramePr>
          <p:nvPr>
            <p:extLst>
              <p:ext uri="{D42A27DB-BD31-4B8C-83A1-F6EECF244321}">
                <p14:modId xmlns:p14="http://schemas.microsoft.com/office/powerpoint/2010/main" val="1781962683"/>
              </p:ext>
            </p:extLst>
          </p:nvPr>
        </p:nvGraphicFramePr>
        <p:xfrm>
          <a:off x="1898962" y="2822330"/>
          <a:ext cx="5277278" cy="1752600"/>
        </p:xfrm>
        <a:graphic>
          <a:graphicData uri="http://schemas.openxmlformats.org/drawingml/2006/table">
            <a:tbl>
              <a:tblPr firstRow="1" bandRow="1">
                <a:tableStyleId>{AF606853-7671-496A-8E4F-DF71F8EC918B}</a:tableStyleId>
              </a:tblPr>
              <a:tblGrid>
                <a:gridCol w="1353312">
                  <a:extLst>
                    <a:ext uri="{9D8B030D-6E8A-4147-A177-3AD203B41FA5}">
                      <a16:colId xmlns:a16="http://schemas.microsoft.com/office/drawing/2014/main" val="1946608393"/>
                    </a:ext>
                  </a:extLst>
                </a:gridCol>
                <a:gridCol w="2058590">
                  <a:extLst>
                    <a:ext uri="{9D8B030D-6E8A-4147-A177-3AD203B41FA5}">
                      <a16:colId xmlns:a16="http://schemas.microsoft.com/office/drawing/2014/main" val="2162705020"/>
                    </a:ext>
                  </a:extLst>
                </a:gridCol>
                <a:gridCol w="1865376">
                  <a:extLst>
                    <a:ext uri="{9D8B030D-6E8A-4147-A177-3AD203B41FA5}">
                      <a16:colId xmlns:a16="http://schemas.microsoft.com/office/drawing/2014/main" val="2289892150"/>
                    </a:ext>
                  </a:extLst>
                </a:gridCol>
              </a:tblGrid>
              <a:tr h="370840">
                <a:tc>
                  <a:txBody>
                    <a:bodyPr/>
                    <a:lstStyle/>
                    <a:p>
                      <a:pPr algn="ctr"/>
                      <a:r>
                        <a:rPr lang="en-US" dirty="0">
                          <a:solidFill>
                            <a:schemeClr val="tx1"/>
                          </a:solidFill>
                        </a:rPr>
                        <a:t>Site</a:t>
                      </a:r>
                    </a:p>
                  </a:txBody>
                  <a:tcPr anchor="ctr">
                    <a:solidFill>
                      <a:schemeClr val="bg2">
                        <a:lumMod val="90000"/>
                      </a:schemeClr>
                    </a:solidFill>
                  </a:tcPr>
                </a:tc>
                <a:tc>
                  <a:txBody>
                    <a:bodyPr/>
                    <a:lstStyle/>
                    <a:p>
                      <a:pPr algn="ctr"/>
                      <a:r>
                        <a:rPr lang="en-US" dirty="0">
                          <a:solidFill>
                            <a:schemeClr val="tx1"/>
                          </a:solidFill>
                        </a:rPr>
                        <a:t>No. of Missing Values</a:t>
                      </a:r>
                    </a:p>
                  </a:txBody>
                  <a:tcPr anchor="ctr">
                    <a:solidFill>
                      <a:schemeClr val="bg2">
                        <a:lumMod val="90000"/>
                      </a:schemeClr>
                    </a:solidFill>
                  </a:tcPr>
                </a:tc>
                <a:tc>
                  <a:txBody>
                    <a:bodyPr/>
                    <a:lstStyle/>
                    <a:p>
                      <a:pPr algn="ctr"/>
                      <a:r>
                        <a:rPr lang="en-US" dirty="0">
                          <a:solidFill>
                            <a:schemeClr val="tx1"/>
                          </a:solidFill>
                        </a:rPr>
                        <a:t>As a % of the complete dataset</a:t>
                      </a:r>
                    </a:p>
                  </a:txBody>
                  <a:tcPr anchor="ctr">
                    <a:solidFill>
                      <a:schemeClr val="bg2">
                        <a:lumMod val="90000"/>
                      </a:schemeClr>
                    </a:solidFill>
                  </a:tcPr>
                </a:tc>
                <a:extLst>
                  <a:ext uri="{0D108BD9-81ED-4DB2-BD59-A6C34878D82A}">
                    <a16:rowId xmlns:a16="http://schemas.microsoft.com/office/drawing/2014/main" val="1875315987"/>
                  </a:ext>
                </a:extLst>
              </a:tr>
              <a:tr h="370840">
                <a:tc>
                  <a:txBody>
                    <a:bodyPr/>
                    <a:lstStyle/>
                    <a:p>
                      <a:r>
                        <a:rPr lang="en-US" dirty="0"/>
                        <a:t>Main Camp</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4038146742"/>
                  </a:ext>
                </a:extLst>
              </a:tr>
              <a:tr h="370840">
                <a:tc>
                  <a:txBody>
                    <a:bodyPr/>
                    <a:lstStyle/>
                    <a:p>
                      <a:r>
                        <a:rPr lang="en-US" dirty="0"/>
                        <a:t>Carlo</a:t>
                      </a:r>
                    </a:p>
                  </a:txBody>
                  <a:tcPr/>
                </a:tc>
                <a:tc>
                  <a:txBody>
                    <a:bodyPr/>
                    <a:lstStyle/>
                    <a:p>
                      <a:pPr algn="ctr"/>
                      <a:r>
                        <a:rPr lang="en-US" dirty="0"/>
                        <a:t>5</a:t>
                      </a:r>
                    </a:p>
                  </a:txBody>
                  <a:tcPr/>
                </a:tc>
                <a:tc>
                  <a:txBody>
                    <a:bodyPr/>
                    <a:lstStyle/>
                    <a:p>
                      <a:pPr algn="ctr"/>
                      <a:r>
                        <a:rPr lang="en-US" dirty="0"/>
                        <a:t>22</a:t>
                      </a:r>
                    </a:p>
                  </a:txBody>
                  <a:tcPr/>
                </a:tc>
                <a:extLst>
                  <a:ext uri="{0D108BD9-81ED-4DB2-BD59-A6C34878D82A}">
                    <a16:rowId xmlns:a16="http://schemas.microsoft.com/office/drawing/2014/main" val="1592109603"/>
                  </a:ext>
                </a:extLst>
              </a:tr>
              <a:tr h="370840">
                <a:tc>
                  <a:txBody>
                    <a:bodyPr/>
                    <a:lstStyle/>
                    <a:p>
                      <a:r>
                        <a:rPr lang="en-US" dirty="0"/>
                        <a:t>Shitty Site</a:t>
                      </a:r>
                    </a:p>
                  </a:txBody>
                  <a:tcPr/>
                </a:tc>
                <a:tc>
                  <a:txBody>
                    <a:bodyPr/>
                    <a:lstStyle/>
                    <a:p>
                      <a:pPr algn="ctr"/>
                      <a:r>
                        <a:rPr lang="en-US" dirty="0"/>
                        <a:t>9</a:t>
                      </a:r>
                    </a:p>
                  </a:txBody>
                  <a:tcPr/>
                </a:tc>
                <a:tc>
                  <a:txBody>
                    <a:bodyPr/>
                    <a:lstStyle/>
                    <a:p>
                      <a:pPr algn="ctr"/>
                      <a:r>
                        <a:rPr lang="en-US" dirty="0"/>
                        <a:t>40</a:t>
                      </a:r>
                    </a:p>
                  </a:txBody>
                  <a:tcPr/>
                </a:tc>
                <a:extLst>
                  <a:ext uri="{0D108BD9-81ED-4DB2-BD59-A6C34878D82A}">
                    <a16:rowId xmlns:a16="http://schemas.microsoft.com/office/drawing/2014/main" val="455995454"/>
                  </a:ext>
                </a:extLst>
              </a:tr>
            </a:tbl>
          </a:graphicData>
        </a:graphic>
      </p:graphicFrame>
      <p:sp>
        <p:nvSpPr>
          <p:cNvPr id="20" name="Right Arrow 19">
            <a:extLst>
              <a:ext uri="{FF2B5EF4-FFF2-40B4-BE49-F238E27FC236}">
                <a16:creationId xmlns:a16="http://schemas.microsoft.com/office/drawing/2014/main" id="{20A79DE7-603C-3D09-0909-2872FA058844}"/>
              </a:ext>
            </a:extLst>
          </p:cNvPr>
          <p:cNvSpPr/>
          <p:nvPr/>
        </p:nvSpPr>
        <p:spPr>
          <a:xfrm rot="8262052">
            <a:off x="5992338" y="4733274"/>
            <a:ext cx="766800" cy="329861"/>
          </a:xfrm>
          <a:prstGeom prst="rightArrow">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3418C2F-90E8-72DA-9907-82BF92A30835}"/>
              </a:ext>
            </a:extLst>
          </p:cNvPr>
          <p:cNvSpPr txBox="1"/>
          <p:nvPr/>
        </p:nvSpPr>
        <p:spPr>
          <a:xfrm>
            <a:off x="4701780" y="5125735"/>
            <a:ext cx="1027976" cy="374571"/>
          </a:xfrm>
          <a:prstGeom prst="roundRect">
            <a:avLst/>
          </a:prstGeom>
          <a:solidFill>
            <a:schemeClr val="bg2">
              <a:lumMod val="50000"/>
            </a:schemeClr>
          </a:solidFill>
        </p:spPr>
        <p:txBody>
          <a:bodyPr wrap="none" rtlCol="0">
            <a:spAutoFit/>
          </a:bodyPr>
          <a:lstStyle/>
          <a:p>
            <a:pPr algn="ctr"/>
            <a:r>
              <a:rPr lang="en-US" sz="1600" b="1" dirty="0">
                <a:solidFill>
                  <a:schemeClr val="bg1"/>
                </a:solidFill>
              </a:rPr>
              <a:t>Model Fit</a:t>
            </a:r>
          </a:p>
        </p:txBody>
      </p:sp>
      <p:cxnSp>
        <p:nvCxnSpPr>
          <p:cNvPr id="23" name="Straight Arrow Connector 22">
            <a:extLst>
              <a:ext uri="{FF2B5EF4-FFF2-40B4-BE49-F238E27FC236}">
                <a16:creationId xmlns:a16="http://schemas.microsoft.com/office/drawing/2014/main" id="{1E369E8F-09DA-F8C7-A3B7-4EE15FACA71F}"/>
              </a:ext>
            </a:extLst>
          </p:cNvPr>
          <p:cNvCxnSpPr>
            <a:cxnSpLocks/>
          </p:cNvCxnSpPr>
          <p:nvPr/>
        </p:nvCxnSpPr>
        <p:spPr>
          <a:xfrm flipH="1">
            <a:off x="4412697" y="5563530"/>
            <a:ext cx="655983" cy="4339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34624C-8B3F-C285-7319-A6AFDD7B726F}"/>
              </a:ext>
            </a:extLst>
          </p:cNvPr>
          <p:cNvCxnSpPr>
            <a:cxnSpLocks/>
          </p:cNvCxnSpPr>
          <p:nvPr/>
        </p:nvCxnSpPr>
        <p:spPr>
          <a:xfrm>
            <a:off x="5253019" y="5563530"/>
            <a:ext cx="655200" cy="4356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B47869B-1022-9A8A-2014-F1AC26A36936}"/>
              </a:ext>
            </a:extLst>
          </p:cNvPr>
          <p:cNvSpPr txBox="1"/>
          <p:nvPr/>
        </p:nvSpPr>
        <p:spPr>
          <a:xfrm>
            <a:off x="3508831" y="6029523"/>
            <a:ext cx="1477905" cy="338554"/>
          </a:xfrm>
          <a:prstGeom prst="rect">
            <a:avLst/>
          </a:prstGeom>
          <a:noFill/>
        </p:spPr>
        <p:txBody>
          <a:bodyPr wrap="none" rtlCol="0">
            <a:spAutoFit/>
          </a:bodyPr>
          <a:lstStyle/>
          <a:p>
            <a:r>
              <a:rPr lang="en-US" sz="1600" b="1" dirty="0"/>
              <a:t>Relaxed Q, R, B</a:t>
            </a:r>
          </a:p>
        </p:txBody>
      </p:sp>
      <p:sp>
        <p:nvSpPr>
          <p:cNvPr id="32" name="TextBox 31">
            <a:extLst>
              <a:ext uri="{FF2B5EF4-FFF2-40B4-BE49-F238E27FC236}">
                <a16:creationId xmlns:a16="http://schemas.microsoft.com/office/drawing/2014/main" id="{F431409A-6C3E-A1BB-22D9-4CFC592CF836}"/>
              </a:ext>
            </a:extLst>
          </p:cNvPr>
          <p:cNvSpPr txBox="1"/>
          <p:nvPr/>
        </p:nvSpPr>
        <p:spPr>
          <a:xfrm>
            <a:off x="5310894" y="6026383"/>
            <a:ext cx="1263103" cy="338554"/>
          </a:xfrm>
          <a:prstGeom prst="rect">
            <a:avLst/>
          </a:prstGeom>
          <a:noFill/>
        </p:spPr>
        <p:txBody>
          <a:bodyPr wrap="none" rtlCol="0">
            <a:spAutoFit/>
          </a:bodyPr>
          <a:lstStyle/>
          <a:p>
            <a:r>
              <a:rPr lang="en-US" sz="1600" b="1" dirty="0"/>
              <a:t>Relaxed Q, R</a:t>
            </a:r>
          </a:p>
        </p:txBody>
      </p:sp>
      <p:sp>
        <p:nvSpPr>
          <p:cNvPr id="33" name="Right Arrow 32">
            <a:extLst>
              <a:ext uri="{FF2B5EF4-FFF2-40B4-BE49-F238E27FC236}">
                <a16:creationId xmlns:a16="http://schemas.microsoft.com/office/drawing/2014/main" id="{AAD4359E-70E0-EBC9-3CA8-EFDCE64E6D7B}"/>
              </a:ext>
            </a:extLst>
          </p:cNvPr>
          <p:cNvSpPr/>
          <p:nvPr/>
        </p:nvSpPr>
        <p:spPr>
          <a:xfrm rot="12681634">
            <a:off x="3227347" y="4790100"/>
            <a:ext cx="780034" cy="331200"/>
          </a:xfrm>
          <a:prstGeom prst="rightArrow">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3D8C7D-72C7-E3A4-5F51-E56A6A112CC9}"/>
              </a:ext>
            </a:extLst>
          </p:cNvPr>
          <p:cNvSpPr txBox="1"/>
          <p:nvPr/>
        </p:nvSpPr>
        <p:spPr>
          <a:xfrm>
            <a:off x="283975" y="4332243"/>
            <a:ext cx="2208301" cy="646986"/>
          </a:xfrm>
          <a:prstGeom prst="roundRect">
            <a:avLst/>
          </a:prstGeom>
          <a:solidFill>
            <a:schemeClr val="bg2">
              <a:lumMod val="50000"/>
            </a:schemeClr>
          </a:solidFill>
        </p:spPr>
        <p:txBody>
          <a:bodyPr wrap="none" rtlCol="0">
            <a:spAutoFit/>
          </a:bodyPr>
          <a:lstStyle/>
          <a:p>
            <a:pPr algn="ctr"/>
            <a:r>
              <a:rPr lang="en-US" sz="1600" b="1" dirty="0">
                <a:solidFill>
                  <a:schemeClr val="bg1"/>
                </a:solidFill>
              </a:rPr>
              <a:t>Compare Performance </a:t>
            </a:r>
          </a:p>
          <a:p>
            <a:pPr algn="ctr"/>
            <a:r>
              <a:rPr lang="en-US" sz="1600" b="1" dirty="0">
                <a:solidFill>
                  <a:schemeClr val="bg1"/>
                </a:solidFill>
              </a:rPr>
              <a:t>Metrics</a:t>
            </a:r>
          </a:p>
        </p:txBody>
      </p:sp>
      <p:sp>
        <p:nvSpPr>
          <p:cNvPr id="22" name="Oval 21">
            <a:extLst>
              <a:ext uri="{FF2B5EF4-FFF2-40B4-BE49-F238E27FC236}">
                <a16:creationId xmlns:a16="http://schemas.microsoft.com/office/drawing/2014/main" id="{DAA3CA07-69C5-841F-CFB4-387737E7213D}"/>
              </a:ext>
            </a:extLst>
          </p:cNvPr>
          <p:cNvSpPr/>
          <p:nvPr/>
        </p:nvSpPr>
        <p:spPr>
          <a:xfrm>
            <a:off x="1235034" y="3417125"/>
            <a:ext cx="783771" cy="26422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DC902F-B672-9FFA-4E80-8092D01A0722}"/>
              </a:ext>
            </a:extLst>
          </p:cNvPr>
          <p:cNvSpPr/>
          <p:nvPr/>
        </p:nvSpPr>
        <p:spPr>
          <a:xfrm>
            <a:off x="1520042" y="4815595"/>
            <a:ext cx="498763" cy="26422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F5B9D7D-A8BE-54A5-6DA9-DBFA112D6159}"/>
              </a:ext>
            </a:extLst>
          </p:cNvPr>
          <p:cNvSpPr/>
          <p:nvPr/>
        </p:nvSpPr>
        <p:spPr>
          <a:xfrm>
            <a:off x="1221180" y="5293167"/>
            <a:ext cx="783771" cy="26422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F4FB50-0F04-3ACB-F966-7B3B6399BAF5}"/>
              </a:ext>
            </a:extLst>
          </p:cNvPr>
          <p:cNvSpPr txBox="1"/>
          <p:nvPr/>
        </p:nvSpPr>
        <p:spPr>
          <a:xfrm>
            <a:off x="3080985" y="4644206"/>
            <a:ext cx="2954848" cy="369332"/>
          </a:xfrm>
          <a:prstGeom prst="rect">
            <a:avLst/>
          </a:prstGeom>
          <a:noFill/>
        </p:spPr>
        <p:txBody>
          <a:bodyPr wrap="none" rtlCol="0">
            <a:spAutoFit/>
          </a:bodyPr>
          <a:lstStyle/>
          <a:p>
            <a:r>
              <a:rPr lang="en-US" b="1" dirty="0"/>
              <a:t>Number of observations = 23</a:t>
            </a:r>
          </a:p>
        </p:txBody>
      </p:sp>
      <p:grpSp>
        <p:nvGrpSpPr>
          <p:cNvPr id="37" name="Group 36">
            <a:extLst>
              <a:ext uri="{FF2B5EF4-FFF2-40B4-BE49-F238E27FC236}">
                <a16:creationId xmlns:a16="http://schemas.microsoft.com/office/drawing/2014/main" id="{7B0F98A2-6340-11A0-AE9B-B4770BEE8BA4}"/>
              </a:ext>
            </a:extLst>
          </p:cNvPr>
          <p:cNvGrpSpPr/>
          <p:nvPr/>
        </p:nvGrpSpPr>
        <p:grpSpPr>
          <a:xfrm>
            <a:off x="3558820" y="711595"/>
            <a:ext cx="4011246" cy="2514599"/>
            <a:chOff x="3558820" y="711595"/>
            <a:chExt cx="4011246" cy="2514599"/>
          </a:xfrm>
        </p:grpSpPr>
        <p:pic>
          <p:nvPicPr>
            <p:cNvPr id="9" name="Picture 8">
              <a:extLst>
                <a:ext uri="{FF2B5EF4-FFF2-40B4-BE49-F238E27FC236}">
                  <a16:creationId xmlns:a16="http://schemas.microsoft.com/office/drawing/2014/main" id="{768E7B54-B547-BE76-3926-00DFD70E1F83}"/>
                </a:ext>
              </a:extLst>
            </p:cNvPr>
            <p:cNvPicPr>
              <a:picLocks noChangeAspect="1"/>
            </p:cNvPicPr>
            <p:nvPr/>
          </p:nvPicPr>
          <p:blipFill rotWithShape="1">
            <a:blip r:embed="rId4"/>
            <a:srcRect l="-337" r="638"/>
            <a:stretch/>
          </p:blipFill>
          <p:spPr>
            <a:xfrm>
              <a:off x="3558820" y="711595"/>
              <a:ext cx="4011246" cy="2514599"/>
            </a:xfrm>
            <a:prstGeom prst="rect">
              <a:avLst/>
            </a:prstGeom>
          </p:spPr>
        </p:pic>
        <p:sp>
          <p:nvSpPr>
            <p:cNvPr id="27" name="Oval 26">
              <a:extLst>
                <a:ext uri="{FF2B5EF4-FFF2-40B4-BE49-F238E27FC236}">
                  <a16:creationId xmlns:a16="http://schemas.microsoft.com/office/drawing/2014/main" id="{DCC3EEC4-0108-FC76-0074-13947DC48680}"/>
                </a:ext>
              </a:extLst>
            </p:cNvPr>
            <p:cNvSpPr/>
            <p:nvPr/>
          </p:nvSpPr>
          <p:spPr>
            <a:xfrm>
              <a:off x="4012910" y="1777674"/>
              <a:ext cx="366710" cy="1441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425287C-A748-F067-A48C-13B6FC9D24BC}"/>
                </a:ext>
              </a:extLst>
            </p:cNvPr>
            <p:cNvSpPr/>
            <p:nvPr/>
          </p:nvSpPr>
          <p:spPr>
            <a:xfrm>
              <a:off x="4012910" y="2658476"/>
              <a:ext cx="366710" cy="1441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BE368AD-C9DB-A8E1-BEFA-95487AB8B9DB}"/>
                </a:ext>
              </a:extLst>
            </p:cNvPr>
            <p:cNvSpPr/>
            <p:nvPr/>
          </p:nvSpPr>
          <p:spPr>
            <a:xfrm>
              <a:off x="4155320" y="2435330"/>
              <a:ext cx="224300" cy="1441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44B27D-DD55-925C-874E-09467BF7F120}"/>
                </a:ext>
              </a:extLst>
            </p:cNvPr>
            <p:cNvSpPr/>
            <p:nvPr/>
          </p:nvSpPr>
          <p:spPr>
            <a:xfrm>
              <a:off x="4342094" y="722045"/>
              <a:ext cx="663593" cy="113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i="1" dirty="0" err="1">
                  <a:solidFill>
                    <a:schemeClr val="tx1"/>
                  </a:solidFill>
                </a:rPr>
                <a:t>S.youngsoni</a:t>
              </a:r>
              <a:endParaRPr lang="en-US" sz="700" b="1" i="1" dirty="0">
                <a:solidFill>
                  <a:schemeClr val="tx1"/>
                </a:solidFill>
              </a:endParaRPr>
            </a:p>
          </p:txBody>
        </p:sp>
        <p:sp>
          <p:nvSpPr>
            <p:cNvPr id="36" name="Rectangle 35">
              <a:extLst>
                <a:ext uri="{FF2B5EF4-FFF2-40B4-BE49-F238E27FC236}">
                  <a16:creationId xmlns:a16="http://schemas.microsoft.com/office/drawing/2014/main" id="{8E467A7E-3DDE-0CEC-2DB2-C661B7135456}"/>
                </a:ext>
              </a:extLst>
            </p:cNvPr>
            <p:cNvSpPr/>
            <p:nvPr/>
          </p:nvSpPr>
          <p:spPr>
            <a:xfrm>
              <a:off x="5517751" y="3056709"/>
              <a:ext cx="146304" cy="104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urved Left Arrow 37">
            <a:extLst>
              <a:ext uri="{FF2B5EF4-FFF2-40B4-BE49-F238E27FC236}">
                <a16:creationId xmlns:a16="http://schemas.microsoft.com/office/drawing/2014/main" id="{FFD519AC-C89D-3549-BA62-DC3EE54AF009}"/>
              </a:ext>
            </a:extLst>
          </p:cNvPr>
          <p:cNvSpPr/>
          <p:nvPr/>
        </p:nvSpPr>
        <p:spPr>
          <a:xfrm rot="9223193" flipH="1" flipV="1">
            <a:off x="8182190" y="1633275"/>
            <a:ext cx="737393" cy="2133380"/>
          </a:xfrm>
          <a:prstGeom prst="curvedLeftArrow">
            <a:avLst>
              <a:gd name="adj1" fmla="val 27657"/>
              <a:gd name="adj2" fmla="val 50000"/>
              <a:gd name="adj3" fmla="val 25000"/>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7534BE6-EFB4-C4EA-30AA-ED507B88B007}"/>
              </a:ext>
            </a:extLst>
          </p:cNvPr>
          <p:cNvCxnSpPr>
            <a:cxnSpLocks/>
          </p:cNvCxnSpPr>
          <p:nvPr/>
        </p:nvCxnSpPr>
        <p:spPr>
          <a:xfrm>
            <a:off x="486122" y="4898204"/>
            <a:ext cx="0" cy="91703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EF317BF-EA2B-E889-E390-23B7C3C1EA63}"/>
              </a:ext>
            </a:extLst>
          </p:cNvPr>
          <p:cNvCxnSpPr>
            <a:cxnSpLocks/>
          </p:cNvCxnSpPr>
          <p:nvPr/>
        </p:nvCxnSpPr>
        <p:spPr>
          <a:xfrm>
            <a:off x="474547" y="5336170"/>
            <a:ext cx="273600"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9CB87C1-0B74-7892-3F84-A81D90EE19A7}"/>
              </a:ext>
            </a:extLst>
          </p:cNvPr>
          <p:cNvCxnSpPr>
            <a:cxnSpLocks/>
          </p:cNvCxnSpPr>
          <p:nvPr/>
        </p:nvCxnSpPr>
        <p:spPr>
          <a:xfrm>
            <a:off x="474547" y="5801086"/>
            <a:ext cx="272005"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544C1EE-08C8-9A29-7FF2-953453B60FAA}"/>
              </a:ext>
            </a:extLst>
          </p:cNvPr>
          <p:cNvSpPr txBox="1"/>
          <p:nvPr/>
        </p:nvSpPr>
        <p:spPr>
          <a:xfrm>
            <a:off x="727509" y="5180682"/>
            <a:ext cx="2536656" cy="338554"/>
          </a:xfrm>
          <a:prstGeom prst="rect">
            <a:avLst/>
          </a:prstGeom>
          <a:noFill/>
        </p:spPr>
        <p:txBody>
          <a:bodyPr wrap="none" rtlCol="0">
            <a:spAutoFit/>
          </a:bodyPr>
          <a:lstStyle/>
          <a:p>
            <a:r>
              <a:rPr lang="en-US" sz="1600" b="1" dirty="0"/>
              <a:t>Mean Absolute Error (MAE)</a:t>
            </a:r>
          </a:p>
        </p:txBody>
      </p:sp>
      <p:sp>
        <p:nvSpPr>
          <p:cNvPr id="50" name="TextBox 49">
            <a:extLst>
              <a:ext uri="{FF2B5EF4-FFF2-40B4-BE49-F238E27FC236}">
                <a16:creationId xmlns:a16="http://schemas.microsoft.com/office/drawing/2014/main" id="{8352305F-361B-3BB8-7B3A-331EBC88E417}"/>
              </a:ext>
            </a:extLst>
          </p:cNvPr>
          <p:cNvSpPr txBox="1"/>
          <p:nvPr/>
        </p:nvSpPr>
        <p:spPr>
          <a:xfrm>
            <a:off x="723893" y="5634296"/>
            <a:ext cx="2655792" cy="584775"/>
          </a:xfrm>
          <a:prstGeom prst="rect">
            <a:avLst/>
          </a:prstGeom>
          <a:noFill/>
        </p:spPr>
        <p:txBody>
          <a:bodyPr wrap="none" rtlCol="0">
            <a:spAutoFit/>
          </a:bodyPr>
          <a:lstStyle/>
          <a:p>
            <a:r>
              <a:rPr lang="en-US" sz="1600" b="1" dirty="0"/>
              <a:t>Akaike Information Criterion </a:t>
            </a:r>
          </a:p>
          <a:p>
            <a:r>
              <a:rPr lang="en-US" sz="1600" b="1" dirty="0"/>
              <a:t>corrected (</a:t>
            </a:r>
            <a:r>
              <a:rPr lang="en-US" sz="1600" b="1" dirty="0" err="1"/>
              <a:t>AICc</a:t>
            </a:r>
            <a:r>
              <a:rPr lang="en-US" sz="1600" b="1" dirty="0"/>
              <a:t>)</a:t>
            </a:r>
          </a:p>
        </p:txBody>
      </p:sp>
    </p:spTree>
    <p:extLst>
      <p:ext uri="{BB962C8B-B14F-4D97-AF65-F5344CB8AC3E}">
        <p14:creationId xmlns:p14="http://schemas.microsoft.com/office/powerpoint/2010/main" val="21195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strips(downLeft)">
                                      <p:cBhvr>
                                        <p:cTn id="18" dur="500"/>
                                        <p:tgtEl>
                                          <p:spTgt spid="22"/>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strips(downLeft)">
                                      <p:cBhvr>
                                        <p:cTn id="21" dur="500"/>
                                        <p:tgtEl>
                                          <p:spTgt spid="24"/>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strips(down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5" grpId="0" animBg="1"/>
      <p:bldP spid="20" grpId="0" animBg="1"/>
      <p:bldP spid="21" grpId="0" animBg="1"/>
      <p:bldP spid="31" grpId="0"/>
      <p:bldP spid="32" grpId="0"/>
      <p:bldP spid="33" grpId="0" animBg="1"/>
      <p:bldP spid="35" grpId="0" animBg="1"/>
      <p:bldP spid="22" grpId="0" animBg="1"/>
      <p:bldP spid="22" grpId="1" animBg="1"/>
      <p:bldP spid="24" grpId="0" animBg="1"/>
      <p:bldP spid="24" grpId="1" animBg="1"/>
      <p:bldP spid="25" grpId="0" animBg="1"/>
      <p:bldP spid="25" grpId="1" animBg="1"/>
      <p:bldP spid="26" grpId="0"/>
      <p:bldP spid="26" grpId="1"/>
      <p:bldP spid="38" grpId="0" animBg="1"/>
      <p:bldP spid="49"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168BB0-AF60-8635-25C2-92A356E561B4}"/>
              </a:ext>
            </a:extLst>
          </p:cNvPr>
          <p:cNvSpPr>
            <a:spLocks noGrp="1"/>
          </p:cNvSpPr>
          <p:nvPr>
            <p:ph type="sldNum" sz="quarter" idx="12"/>
          </p:nvPr>
        </p:nvSpPr>
        <p:spPr/>
        <p:txBody>
          <a:bodyPr/>
          <a:lstStyle/>
          <a:p>
            <a:fld id="{1A0A4A21-9553-C341-AB5C-38362A1101AE}" type="slidenum">
              <a:rPr lang="en-US" smtClean="0"/>
              <a:t>11</a:t>
            </a:fld>
            <a:endParaRPr lang="en-US"/>
          </a:p>
        </p:txBody>
      </p:sp>
      <p:sp>
        <p:nvSpPr>
          <p:cNvPr id="11" name="Title 1">
            <a:extLst>
              <a:ext uri="{FF2B5EF4-FFF2-40B4-BE49-F238E27FC236}">
                <a16:creationId xmlns:a16="http://schemas.microsoft.com/office/drawing/2014/main" id="{926C5FA2-0FEB-CC1D-2BAD-D6120C308AE0}"/>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Results – Main Camp</a:t>
            </a:r>
          </a:p>
        </p:txBody>
      </p:sp>
      <p:pic>
        <p:nvPicPr>
          <p:cNvPr id="15" name="Content Placeholder 14">
            <a:extLst>
              <a:ext uri="{FF2B5EF4-FFF2-40B4-BE49-F238E27FC236}">
                <a16:creationId xmlns:a16="http://schemas.microsoft.com/office/drawing/2014/main" id="{57B3DA71-07B6-D93F-9AB7-C7E18A4B5323}"/>
              </a:ext>
            </a:extLst>
          </p:cNvPr>
          <p:cNvPicPr>
            <a:picLocks noGrp="1" noChangeAspect="1"/>
          </p:cNvPicPr>
          <p:nvPr>
            <p:ph idx="1"/>
          </p:nvPr>
        </p:nvPicPr>
        <p:blipFill>
          <a:blip r:embed="rId3"/>
          <a:srcRect/>
          <a:stretch/>
        </p:blipFill>
        <p:spPr>
          <a:xfrm>
            <a:off x="175624" y="1663311"/>
            <a:ext cx="6967326" cy="5067146"/>
          </a:xfrm>
        </p:spPr>
      </p:pic>
      <p:pic>
        <p:nvPicPr>
          <p:cNvPr id="17" name="Picture 16">
            <a:extLst>
              <a:ext uri="{FF2B5EF4-FFF2-40B4-BE49-F238E27FC236}">
                <a16:creationId xmlns:a16="http://schemas.microsoft.com/office/drawing/2014/main" id="{955EDA58-69B6-DA30-4AFE-276696A5BEC3}"/>
              </a:ext>
            </a:extLst>
          </p:cNvPr>
          <p:cNvPicPr>
            <a:picLocks noChangeAspect="1"/>
          </p:cNvPicPr>
          <p:nvPr/>
        </p:nvPicPr>
        <p:blipFill>
          <a:blip r:embed="rId4"/>
          <a:srcRect/>
          <a:stretch/>
        </p:blipFill>
        <p:spPr>
          <a:xfrm>
            <a:off x="175625" y="1664277"/>
            <a:ext cx="6965998" cy="5066181"/>
          </a:xfrm>
          <a:prstGeom prst="rect">
            <a:avLst/>
          </a:prstGeom>
        </p:spPr>
      </p:pic>
      <p:pic>
        <p:nvPicPr>
          <p:cNvPr id="19" name="Picture 18">
            <a:extLst>
              <a:ext uri="{FF2B5EF4-FFF2-40B4-BE49-F238E27FC236}">
                <a16:creationId xmlns:a16="http://schemas.microsoft.com/office/drawing/2014/main" id="{82F2C32E-91FE-FA4D-9402-1F39B6D7E6CC}"/>
              </a:ext>
            </a:extLst>
          </p:cNvPr>
          <p:cNvPicPr>
            <a:picLocks noChangeAspect="1"/>
          </p:cNvPicPr>
          <p:nvPr/>
        </p:nvPicPr>
        <p:blipFill>
          <a:blip r:embed="rId5"/>
          <a:srcRect/>
          <a:stretch/>
        </p:blipFill>
        <p:spPr>
          <a:xfrm>
            <a:off x="174299" y="1663311"/>
            <a:ext cx="6965998" cy="5066181"/>
          </a:xfrm>
          <a:prstGeom prst="rect">
            <a:avLst/>
          </a:prstGeom>
        </p:spPr>
      </p:pic>
      <p:graphicFrame>
        <p:nvGraphicFramePr>
          <p:cNvPr id="7" name="Table 7">
            <a:extLst>
              <a:ext uri="{FF2B5EF4-FFF2-40B4-BE49-F238E27FC236}">
                <a16:creationId xmlns:a16="http://schemas.microsoft.com/office/drawing/2014/main" id="{2466E58E-9B26-FFFA-0C92-655B14992FCF}"/>
              </a:ext>
            </a:extLst>
          </p:cNvPr>
          <p:cNvGraphicFramePr>
            <a:graphicFrameLocks noGrp="1"/>
          </p:cNvGraphicFramePr>
          <p:nvPr>
            <p:extLst>
              <p:ext uri="{D42A27DB-BD31-4B8C-83A1-F6EECF244321}">
                <p14:modId xmlns:p14="http://schemas.microsoft.com/office/powerpoint/2010/main" val="2135369156"/>
              </p:ext>
            </p:extLst>
          </p:nvPr>
        </p:nvGraphicFramePr>
        <p:xfrm>
          <a:off x="6080296" y="465337"/>
          <a:ext cx="2969104" cy="741680"/>
        </p:xfrm>
        <a:graphic>
          <a:graphicData uri="http://schemas.openxmlformats.org/drawingml/2006/table">
            <a:tbl>
              <a:tblPr firstRow="1" bandRow="1">
                <a:tableStyleId>{2A488322-F2BA-4B5B-9748-0D474271808F}</a:tableStyleId>
              </a:tblPr>
              <a:tblGrid>
                <a:gridCol w="2115822">
                  <a:extLst>
                    <a:ext uri="{9D8B030D-6E8A-4147-A177-3AD203B41FA5}">
                      <a16:colId xmlns:a16="http://schemas.microsoft.com/office/drawing/2014/main" val="3112071151"/>
                    </a:ext>
                  </a:extLst>
                </a:gridCol>
                <a:gridCol w="853282">
                  <a:extLst>
                    <a:ext uri="{9D8B030D-6E8A-4147-A177-3AD203B41FA5}">
                      <a16:colId xmlns:a16="http://schemas.microsoft.com/office/drawing/2014/main" val="1768361743"/>
                    </a:ext>
                  </a:extLst>
                </a:gridCol>
              </a:tblGrid>
              <a:tr h="370840">
                <a:tc>
                  <a:txBody>
                    <a:bodyPr/>
                    <a:lstStyle/>
                    <a:p>
                      <a:r>
                        <a:rPr lang="en-US" sz="1600" dirty="0"/>
                        <a:t>Model</a:t>
                      </a:r>
                    </a:p>
                  </a:txBody>
                  <a:tcPr anchor="ctr"/>
                </a:tc>
                <a:tc>
                  <a:txBody>
                    <a:bodyPr/>
                    <a:lstStyle/>
                    <a:p>
                      <a:r>
                        <a:rPr lang="en-US" sz="1600" dirty="0"/>
                        <a:t>MAE</a:t>
                      </a:r>
                    </a:p>
                  </a:txBody>
                  <a:tcPr anchor="ctr"/>
                </a:tc>
                <a:extLst>
                  <a:ext uri="{0D108BD9-81ED-4DB2-BD59-A6C34878D82A}">
                    <a16:rowId xmlns:a16="http://schemas.microsoft.com/office/drawing/2014/main" val="2711793586"/>
                  </a:ext>
                </a:extLst>
              </a:tr>
              <a:tr h="370840">
                <a:tc>
                  <a:txBody>
                    <a:bodyPr/>
                    <a:lstStyle/>
                    <a:p>
                      <a:r>
                        <a:rPr lang="en-US" sz="1600" dirty="0"/>
                        <a:t>Original</a:t>
                      </a:r>
                    </a:p>
                  </a:txBody>
                  <a:tcPr anchor="ctr"/>
                </a:tc>
                <a:tc>
                  <a:txBody>
                    <a:bodyPr/>
                    <a:lstStyle/>
                    <a:p>
                      <a:r>
                        <a:rPr lang="en-US" sz="1600" dirty="0"/>
                        <a:t>0.319</a:t>
                      </a:r>
                    </a:p>
                  </a:txBody>
                  <a:tcPr anchor="ctr"/>
                </a:tc>
                <a:extLst>
                  <a:ext uri="{0D108BD9-81ED-4DB2-BD59-A6C34878D82A}">
                    <a16:rowId xmlns:a16="http://schemas.microsoft.com/office/drawing/2014/main" val="1890536625"/>
                  </a:ext>
                </a:extLst>
              </a:tr>
            </a:tbl>
          </a:graphicData>
        </a:graphic>
      </p:graphicFrame>
      <p:graphicFrame>
        <p:nvGraphicFramePr>
          <p:cNvPr id="20" name="Table 7">
            <a:extLst>
              <a:ext uri="{FF2B5EF4-FFF2-40B4-BE49-F238E27FC236}">
                <a16:creationId xmlns:a16="http://schemas.microsoft.com/office/drawing/2014/main" id="{38674699-A462-B072-D319-9F073CCB1BE4}"/>
              </a:ext>
            </a:extLst>
          </p:cNvPr>
          <p:cNvGraphicFramePr>
            <a:graphicFrameLocks noGrp="1"/>
          </p:cNvGraphicFramePr>
          <p:nvPr>
            <p:extLst>
              <p:ext uri="{D42A27DB-BD31-4B8C-83A1-F6EECF244321}">
                <p14:modId xmlns:p14="http://schemas.microsoft.com/office/powerpoint/2010/main" val="1898201004"/>
              </p:ext>
            </p:extLst>
          </p:nvPr>
        </p:nvGraphicFramePr>
        <p:xfrm>
          <a:off x="6080296" y="465337"/>
          <a:ext cx="2969104" cy="1112520"/>
        </p:xfrm>
        <a:graphic>
          <a:graphicData uri="http://schemas.openxmlformats.org/drawingml/2006/table">
            <a:tbl>
              <a:tblPr firstRow="1" bandRow="1">
                <a:tableStyleId>{2A488322-F2BA-4B5B-9748-0D474271808F}</a:tableStyleId>
              </a:tblPr>
              <a:tblGrid>
                <a:gridCol w="2115822">
                  <a:extLst>
                    <a:ext uri="{9D8B030D-6E8A-4147-A177-3AD203B41FA5}">
                      <a16:colId xmlns:a16="http://schemas.microsoft.com/office/drawing/2014/main" val="3112071151"/>
                    </a:ext>
                  </a:extLst>
                </a:gridCol>
                <a:gridCol w="853282">
                  <a:extLst>
                    <a:ext uri="{9D8B030D-6E8A-4147-A177-3AD203B41FA5}">
                      <a16:colId xmlns:a16="http://schemas.microsoft.com/office/drawing/2014/main" val="1768361743"/>
                    </a:ext>
                  </a:extLst>
                </a:gridCol>
              </a:tblGrid>
              <a:tr h="370840">
                <a:tc>
                  <a:txBody>
                    <a:bodyPr/>
                    <a:lstStyle/>
                    <a:p>
                      <a:r>
                        <a:rPr lang="en-US" sz="1600" dirty="0"/>
                        <a:t>Model</a:t>
                      </a:r>
                    </a:p>
                  </a:txBody>
                  <a:tcPr anchor="ctr"/>
                </a:tc>
                <a:tc>
                  <a:txBody>
                    <a:bodyPr/>
                    <a:lstStyle/>
                    <a:p>
                      <a:r>
                        <a:rPr lang="en-US" sz="1600" dirty="0"/>
                        <a:t>MAE</a:t>
                      </a:r>
                    </a:p>
                  </a:txBody>
                  <a:tcPr anchor="ctr"/>
                </a:tc>
                <a:extLst>
                  <a:ext uri="{0D108BD9-81ED-4DB2-BD59-A6C34878D82A}">
                    <a16:rowId xmlns:a16="http://schemas.microsoft.com/office/drawing/2014/main" val="2711793586"/>
                  </a:ext>
                </a:extLst>
              </a:tr>
              <a:tr h="370840">
                <a:tc>
                  <a:txBody>
                    <a:bodyPr/>
                    <a:lstStyle/>
                    <a:p>
                      <a:r>
                        <a:rPr lang="en-US" sz="1600" dirty="0"/>
                        <a:t>Original</a:t>
                      </a:r>
                    </a:p>
                  </a:txBody>
                  <a:tcPr anchor="ctr"/>
                </a:tc>
                <a:tc>
                  <a:txBody>
                    <a:bodyPr/>
                    <a:lstStyle/>
                    <a:p>
                      <a:r>
                        <a:rPr lang="en-US" sz="1600" dirty="0"/>
                        <a:t>0.319</a:t>
                      </a:r>
                    </a:p>
                  </a:txBody>
                  <a:tcPr anchor="ctr"/>
                </a:tc>
                <a:extLst>
                  <a:ext uri="{0D108BD9-81ED-4DB2-BD59-A6C34878D82A}">
                    <a16:rowId xmlns:a16="http://schemas.microsoft.com/office/drawing/2014/main" val="1890536625"/>
                  </a:ext>
                </a:extLst>
              </a:tr>
              <a:tr h="370840">
                <a:tc>
                  <a:txBody>
                    <a:bodyPr/>
                    <a:lstStyle/>
                    <a:p>
                      <a:r>
                        <a:rPr lang="en-US" sz="1600" dirty="0" err="1"/>
                        <a:t>Relaxed_Q_R</a:t>
                      </a:r>
                      <a:endParaRPr lang="en-US" sz="1600" dirty="0"/>
                    </a:p>
                  </a:txBody>
                  <a:tcPr anchor="ctr"/>
                </a:tc>
                <a:tc>
                  <a:txBody>
                    <a:bodyPr/>
                    <a:lstStyle/>
                    <a:p>
                      <a:r>
                        <a:rPr lang="en-US" sz="1600" dirty="0"/>
                        <a:t>0.220</a:t>
                      </a:r>
                    </a:p>
                  </a:txBody>
                  <a:tcPr anchor="ctr"/>
                </a:tc>
                <a:extLst>
                  <a:ext uri="{0D108BD9-81ED-4DB2-BD59-A6C34878D82A}">
                    <a16:rowId xmlns:a16="http://schemas.microsoft.com/office/drawing/2014/main" val="2456584889"/>
                  </a:ext>
                </a:extLst>
              </a:tr>
            </a:tbl>
          </a:graphicData>
        </a:graphic>
      </p:graphicFrame>
      <p:graphicFrame>
        <p:nvGraphicFramePr>
          <p:cNvPr id="21" name="Table 7">
            <a:extLst>
              <a:ext uri="{FF2B5EF4-FFF2-40B4-BE49-F238E27FC236}">
                <a16:creationId xmlns:a16="http://schemas.microsoft.com/office/drawing/2014/main" id="{037E572A-6F84-D3A9-C7CF-04140C8B8B00}"/>
              </a:ext>
            </a:extLst>
          </p:cNvPr>
          <p:cNvGraphicFramePr>
            <a:graphicFrameLocks noGrp="1"/>
          </p:cNvGraphicFramePr>
          <p:nvPr>
            <p:extLst>
              <p:ext uri="{D42A27DB-BD31-4B8C-83A1-F6EECF244321}">
                <p14:modId xmlns:p14="http://schemas.microsoft.com/office/powerpoint/2010/main" val="3073450036"/>
              </p:ext>
            </p:extLst>
          </p:nvPr>
        </p:nvGraphicFramePr>
        <p:xfrm>
          <a:off x="6080296" y="465337"/>
          <a:ext cx="2969104" cy="1483360"/>
        </p:xfrm>
        <a:graphic>
          <a:graphicData uri="http://schemas.openxmlformats.org/drawingml/2006/table">
            <a:tbl>
              <a:tblPr firstRow="1" bandRow="1">
                <a:tableStyleId>{2A488322-F2BA-4B5B-9748-0D474271808F}</a:tableStyleId>
              </a:tblPr>
              <a:tblGrid>
                <a:gridCol w="2115822">
                  <a:extLst>
                    <a:ext uri="{9D8B030D-6E8A-4147-A177-3AD203B41FA5}">
                      <a16:colId xmlns:a16="http://schemas.microsoft.com/office/drawing/2014/main" val="3112071151"/>
                    </a:ext>
                  </a:extLst>
                </a:gridCol>
                <a:gridCol w="853282">
                  <a:extLst>
                    <a:ext uri="{9D8B030D-6E8A-4147-A177-3AD203B41FA5}">
                      <a16:colId xmlns:a16="http://schemas.microsoft.com/office/drawing/2014/main" val="1768361743"/>
                    </a:ext>
                  </a:extLst>
                </a:gridCol>
              </a:tblGrid>
              <a:tr h="370840">
                <a:tc>
                  <a:txBody>
                    <a:bodyPr/>
                    <a:lstStyle/>
                    <a:p>
                      <a:r>
                        <a:rPr lang="en-US" sz="1600" dirty="0"/>
                        <a:t>Model</a:t>
                      </a:r>
                    </a:p>
                  </a:txBody>
                  <a:tcPr anchor="ctr"/>
                </a:tc>
                <a:tc>
                  <a:txBody>
                    <a:bodyPr/>
                    <a:lstStyle/>
                    <a:p>
                      <a:r>
                        <a:rPr lang="en-US" sz="1600" dirty="0"/>
                        <a:t>MAE</a:t>
                      </a:r>
                    </a:p>
                  </a:txBody>
                  <a:tcPr anchor="ctr"/>
                </a:tc>
                <a:extLst>
                  <a:ext uri="{0D108BD9-81ED-4DB2-BD59-A6C34878D82A}">
                    <a16:rowId xmlns:a16="http://schemas.microsoft.com/office/drawing/2014/main" val="2711793586"/>
                  </a:ext>
                </a:extLst>
              </a:tr>
              <a:tr h="370840">
                <a:tc>
                  <a:txBody>
                    <a:bodyPr/>
                    <a:lstStyle/>
                    <a:p>
                      <a:r>
                        <a:rPr lang="en-US" sz="1600" dirty="0"/>
                        <a:t>Original</a:t>
                      </a:r>
                    </a:p>
                  </a:txBody>
                  <a:tcPr anchor="ctr"/>
                </a:tc>
                <a:tc>
                  <a:txBody>
                    <a:bodyPr/>
                    <a:lstStyle/>
                    <a:p>
                      <a:r>
                        <a:rPr lang="en-US" sz="1600" dirty="0"/>
                        <a:t>0.319</a:t>
                      </a:r>
                    </a:p>
                  </a:txBody>
                  <a:tcPr anchor="ctr"/>
                </a:tc>
                <a:extLst>
                  <a:ext uri="{0D108BD9-81ED-4DB2-BD59-A6C34878D82A}">
                    <a16:rowId xmlns:a16="http://schemas.microsoft.com/office/drawing/2014/main" val="1890536625"/>
                  </a:ext>
                </a:extLst>
              </a:tr>
              <a:tr h="370840">
                <a:tc>
                  <a:txBody>
                    <a:bodyPr/>
                    <a:lstStyle/>
                    <a:p>
                      <a:r>
                        <a:rPr lang="en-US" sz="1600" dirty="0" err="1"/>
                        <a:t>Relaxed_Q_R</a:t>
                      </a:r>
                      <a:endParaRPr lang="en-US" sz="1600" dirty="0"/>
                    </a:p>
                  </a:txBody>
                  <a:tcPr anchor="ctr"/>
                </a:tc>
                <a:tc>
                  <a:txBody>
                    <a:bodyPr/>
                    <a:lstStyle/>
                    <a:p>
                      <a:r>
                        <a:rPr lang="en-US" sz="1600" dirty="0"/>
                        <a:t>0.220</a:t>
                      </a:r>
                    </a:p>
                  </a:txBody>
                  <a:tcPr anchor="ctr"/>
                </a:tc>
                <a:extLst>
                  <a:ext uri="{0D108BD9-81ED-4DB2-BD59-A6C34878D82A}">
                    <a16:rowId xmlns:a16="http://schemas.microsoft.com/office/drawing/2014/main" val="24565848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err="1"/>
                        <a:t>Relaxed_Q_R_B</a:t>
                      </a:r>
                      <a:endParaRPr lang="en-US" sz="1600" b="1" dirty="0"/>
                    </a:p>
                  </a:txBody>
                  <a:tcPr anchor="ctr"/>
                </a:tc>
                <a:tc>
                  <a:txBody>
                    <a:bodyPr/>
                    <a:lstStyle/>
                    <a:p>
                      <a:r>
                        <a:rPr lang="en-US" sz="1600" b="1" dirty="0"/>
                        <a:t>0.189</a:t>
                      </a:r>
                    </a:p>
                  </a:txBody>
                  <a:tcPr anchor="ctr"/>
                </a:tc>
                <a:extLst>
                  <a:ext uri="{0D108BD9-81ED-4DB2-BD59-A6C34878D82A}">
                    <a16:rowId xmlns:a16="http://schemas.microsoft.com/office/drawing/2014/main" val="1482126774"/>
                  </a:ext>
                </a:extLst>
              </a:tr>
            </a:tbl>
          </a:graphicData>
        </a:graphic>
      </p:graphicFrame>
    </p:spTree>
    <p:extLst>
      <p:ext uri="{BB962C8B-B14F-4D97-AF65-F5344CB8AC3E}">
        <p14:creationId xmlns:p14="http://schemas.microsoft.com/office/powerpoint/2010/main" val="52059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downLeft)">
                                      <p:cBhvr>
                                        <p:cTn id="15" dur="500"/>
                                        <p:tgtEl>
                                          <p:spTgt spid="19"/>
                                        </p:tgtEl>
                                      </p:cBhvr>
                                    </p:animEffect>
                                  </p:childTnLst>
                                </p:cTn>
                              </p:par>
                              <p:par>
                                <p:cTn id="16" presetID="14" presetClass="entr" presetSubtype="1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randombar(horizont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168BB0-AF60-8635-25C2-92A356E561B4}"/>
              </a:ext>
            </a:extLst>
          </p:cNvPr>
          <p:cNvSpPr>
            <a:spLocks noGrp="1"/>
          </p:cNvSpPr>
          <p:nvPr>
            <p:ph type="sldNum" sz="quarter" idx="12"/>
          </p:nvPr>
        </p:nvSpPr>
        <p:spPr/>
        <p:txBody>
          <a:bodyPr/>
          <a:lstStyle/>
          <a:p>
            <a:fld id="{1A0A4A21-9553-C341-AB5C-38362A1101AE}" type="slidenum">
              <a:rPr lang="en-US" smtClean="0"/>
              <a:t>12</a:t>
            </a:fld>
            <a:endParaRPr lang="en-US"/>
          </a:p>
        </p:txBody>
      </p:sp>
      <p:sp>
        <p:nvSpPr>
          <p:cNvPr id="11" name="Title 1">
            <a:extLst>
              <a:ext uri="{FF2B5EF4-FFF2-40B4-BE49-F238E27FC236}">
                <a16:creationId xmlns:a16="http://schemas.microsoft.com/office/drawing/2014/main" id="{926C5FA2-0FEB-CC1D-2BAD-D6120C308AE0}"/>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Results – Carlo</a:t>
            </a:r>
          </a:p>
        </p:txBody>
      </p:sp>
      <p:pic>
        <p:nvPicPr>
          <p:cNvPr id="19" name="Picture 18">
            <a:extLst>
              <a:ext uri="{FF2B5EF4-FFF2-40B4-BE49-F238E27FC236}">
                <a16:creationId xmlns:a16="http://schemas.microsoft.com/office/drawing/2014/main" id="{82F2C32E-91FE-FA4D-9402-1F39B6D7E6CC}"/>
              </a:ext>
            </a:extLst>
          </p:cNvPr>
          <p:cNvPicPr>
            <a:picLocks noChangeAspect="1"/>
          </p:cNvPicPr>
          <p:nvPr/>
        </p:nvPicPr>
        <p:blipFill>
          <a:blip r:embed="rId3"/>
          <a:stretch>
            <a:fillRect/>
          </a:stretch>
        </p:blipFill>
        <p:spPr>
          <a:xfrm>
            <a:off x="174298" y="1663311"/>
            <a:ext cx="6966000" cy="5066181"/>
          </a:xfrm>
          <a:prstGeom prst="rect">
            <a:avLst/>
          </a:prstGeom>
        </p:spPr>
      </p:pic>
      <p:graphicFrame>
        <p:nvGraphicFramePr>
          <p:cNvPr id="21" name="Table 7">
            <a:extLst>
              <a:ext uri="{FF2B5EF4-FFF2-40B4-BE49-F238E27FC236}">
                <a16:creationId xmlns:a16="http://schemas.microsoft.com/office/drawing/2014/main" id="{037E572A-6F84-D3A9-C7CF-04140C8B8B00}"/>
              </a:ext>
            </a:extLst>
          </p:cNvPr>
          <p:cNvGraphicFramePr>
            <a:graphicFrameLocks noGrp="1"/>
          </p:cNvGraphicFramePr>
          <p:nvPr>
            <p:extLst>
              <p:ext uri="{D42A27DB-BD31-4B8C-83A1-F6EECF244321}">
                <p14:modId xmlns:p14="http://schemas.microsoft.com/office/powerpoint/2010/main" val="1899753179"/>
              </p:ext>
            </p:extLst>
          </p:nvPr>
        </p:nvGraphicFramePr>
        <p:xfrm>
          <a:off x="6080296" y="465337"/>
          <a:ext cx="2969104" cy="1483360"/>
        </p:xfrm>
        <a:graphic>
          <a:graphicData uri="http://schemas.openxmlformats.org/drawingml/2006/table">
            <a:tbl>
              <a:tblPr firstRow="1" bandRow="1">
                <a:tableStyleId>{2A488322-F2BA-4B5B-9748-0D474271808F}</a:tableStyleId>
              </a:tblPr>
              <a:tblGrid>
                <a:gridCol w="2115822">
                  <a:extLst>
                    <a:ext uri="{9D8B030D-6E8A-4147-A177-3AD203B41FA5}">
                      <a16:colId xmlns:a16="http://schemas.microsoft.com/office/drawing/2014/main" val="3112071151"/>
                    </a:ext>
                  </a:extLst>
                </a:gridCol>
                <a:gridCol w="853282">
                  <a:extLst>
                    <a:ext uri="{9D8B030D-6E8A-4147-A177-3AD203B41FA5}">
                      <a16:colId xmlns:a16="http://schemas.microsoft.com/office/drawing/2014/main" val="1768361743"/>
                    </a:ext>
                  </a:extLst>
                </a:gridCol>
              </a:tblGrid>
              <a:tr h="370840">
                <a:tc>
                  <a:txBody>
                    <a:bodyPr/>
                    <a:lstStyle/>
                    <a:p>
                      <a:r>
                        <a:rPr lang="en-US" sz="1600" dirty="0"/>
                        <a:t>Model</a:t>
                      </a:r>
                    </a:p>
                  </a:txBody>
                  <a:tcPr anchor="ctr"/>
                </a:tc>
                <a:tc>
                  <a:txBody>
                    <a:bodyPr/>
                    <a:lstStyle/>
                    <a:p>
                      <a:r>
                        <a:rPr lang="en-US" sz="1600" dirty="0"/>
                        <a:t>MAE</a:t>
                      </a:r>
                    </a:p>
                  </a:txBody>
                  <a:tcPr anchor="ctr"/>
                </a:tc>
                <a:extLst>
                  <a:ext uri="{0D108BD9-81ED-4DB2-BD59-A6C34878D82A}">
                    <a16:rowId xmlns:a16="http://schemas.microsoft.com/office/drawing/2014/main" val="2711793586"/>
                  </a:ext>
                </a:extLst>
              </a:tr>
              <a:tr h="370840">
                <a:tc>
                  <a:txBody>
                    <a:bodyPr/>
                    <a:lstStyle/>
                    <a:p>
                      <a:r>
                        <a:rPr lang="en-US" sz="1600" dirty="0"/>
                        <a:t>Original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0.221</a:t>
                      </a:r>
                    </a:p>
                  </a:txBody>
                  <a:tcPr anchor="ctr"/>
                </a:tc>
                <a:extLst>
                  <a:ext uri="{0D108BD9-81ED-4DB2-BD59-A6C34878D82A}">
                    <a16:rowId xmlns:a16="http://schemas.microsoft.com/office/drawing/2014/main" val="1890536625"/>
                  </a:ext>
                </a:extLst>
              </a:tr>
              <a:tr h="370840">
                <a:tc>
                  <a:txBody>
                    <a:bodyPr/>
                    <a:lstStyle/>
                    <a:p>
                      <a:r>
                        <a:rPr lang="en-US" sz="1600" dirty="0" err="1"/>
                        <a:t>Relaxed_Q_R</a:t>
                      </a:r>
                      <a:endParaRPr lang="en-US" sz="1600" dirty="0"/>
                    </a:p>
                  </a:txBody>
                  <a:tcPr anchor="ctr"/>
                </a:tc>
                <a:tc>
                  <a:txBody>
                    <a:bodyPr/>
                    <a:lstStyle/>
                    <a:p>
                      <a:r>
                        <a:rPr lang="en-US" sz="1600" dirty="0"/>
                        <a:t>0.155</a:t>
                      </a:r>
                    </a:p>
                  </a:txBody>
                  <a:tcPr anchor="ctr"/>
                </a:tc>
                <a:extLst>
                  <a:ext uri="{0D108BD9-81ED-4DB2-BD59-A6C34878D82A}">
                    <a16:rowId xmlns:a16="http://schemas.microsoft.com/office/drawing/2014/main" val="24565848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err="1"/>
                        <a:t>Relaxed_Q_R_B</a:t>
                      </a:r>
                      <a:endParaRPr lang="en-US" sz="1600" b="1" dirty="0"/>
                    </a:p>
                  </a:txBody>
                  <a:tcPr anchor="ctr"/>
                </a:tc>
                <a:tc>
                  <a:txBody>
                    <a:bodyPr/>
                    <a:lstStyle/>
                    <a:p>
                      <a:r>
                        <a:rPr lang="en-US" sz="1600" b="1" dirty="0"/>
                        <a:t>0.151</a:t>
                      </a:r>
                    </a:p>
                  </a:txBody>
                  <a:tcPr anchor="ctr"/>
                </a:tc>
                <a:extLst>
                  <a:ext uri="{0D108BD9-81ED-4DB2-BD59-A6C34878D82A}">
                    <a16:rowId xmlns:a16="http://schemas.microsoft.com/office/drawing/2014/main" val="1482126774"/>
                  </a:ext>
                </a:extLst>
              </a:tr>
            </a:tbl>
          </a:graphicData>
        </a:graphic>
      </p:graphicFrame>
    </p:spTree>
    <p:extLst>
      <p:ext uri="{BB962C8B-B14F-4D97-AF65-F5344CB8AC3E}">
        <p14:creationId xmlns:p14="http://schemas.microsoft.com/office/powerpoint/2010/main" val="153838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168BB0-AF60-8635-25C2-92A356E561B4}"/>
              </a:ext>
            </a:extLst>
          </p:cNvPr>
          <p:cNvSpPr>
            <a:spLocks noGrp="1"/>
          </p:cNvSpPr>
          <p:nvPr>
            <p:ph type="sldNum" sz="quarter" idx="12"/>
          </p:nvPr>
        </p:nvSpPr>
        <p:spPr/>
        <p:txBody>
          <a:bodyPr/>
          <a:lstStyle/>
          <a:p>
            <a:fld id="{1A0A4A21-9553-C341-AB5C-38362A1101AE}" type="slidenum">
              <a:rPr lang="en-US" smtClean="0"/>
              <a:t>13</a:t>
            </a:fld>
            <a:endParaRPr lang="en-US"/>
          </a:p>
        </p:txBody>
      </p:sp>
      <p:sp>
        <p:nvSpPr>
          <p:cNvPr id="11" name="Title 1">
            <a:extLst>
              <a:ext uri="{FF2B5EF4-FFF2-40B4-BE49-F238E27FC236}">
                <a16:creationId xmlns:a16="http://schemas.microsoft.com/office/drawing/2014/main" id="{926C5FA2-0FEB-CC1D-2BAD-D6120C308AE0}"/>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Results – Shitty Site</a:t>
            </a:r>
          </a:p>
        </p:txBody>
      </p:sp>
      <p:pic>
        <p:nvPicPr>
          <p:cNvPr id="19" name="Picture 18">
            <a:extLst>
              <a:ext uri="{FF2B5EF4-FFF2-40B4-BE49-F238E27FC236}">
                <a16:creationId xmlns:a16="http://schemas.microsoft.com/office/drawing/2014/main" id="{82F2C32E-91FE-FA4D-9402-1F39B6D7E6CC}"/>
              </a:ext>
            </a:extLst>
          </p:cNvPr>
          <p:cNvPicPr>
            <a:picLocks noChangeAspect="1"/>
          </p:cNvPicPr>
          <p:nvPr/>
        </p:nvPicPr>
        <p:blipFill>
          <a:blip r:embed="rId3"/>
          <a:srcRect/>
          <a:stretch/>
        </p:blipFill>
        <p:spPr>
          <a:xfrm>
            <a:off x="174299" y="1663311"/>
            <a:ext cx="6965998" cy="5066181"/>
          </a:xfrm>
          <a:prstGeom prst="rect">
            <a:avLst/>
          </a:prstGeom>
        </p:spPr>
      </p:pic>
      <p:graphicFrame>
        <p:nvGraphicFramePr>
          <p:cNvPr id="21" name="Table 7">
            <a:extLst>
              <a:ext uri="{FF2B5EF4-FFF2-40B4-BE49-F238E27FC236}">
                <a16:creationId xmlns:a16="http://schemas.microsoft.com/office/drawing/2014/main" id="{037E572A-6F84-D3A9-C7CF-04140C8B8B00}"/>
              </a:ext>
            </a:extLst>
          </p:cNvPr>
          <p:cNvGraphicFramePr>
            <a:graphicFrameLocks noGrp="1"/>
          </p:cNvGraphicFramePr>
          <p:nvPr>
            <p:extLst>
              <p:ext uri="{D42A27DB-BD31-4B8C-83A1-F6EECF244321}">
                <p14:modId xmlns:p14="http://schemas.microsoft.com/office/powerpoint/2010/main" val="168658967"/>
              </p:ext>
            </p:extLst>
          </p:nvPr>
        </p:nvGraphicFramePr>
        <p:xfrm>
          <a:off x="6080296" y="465337"/>
          <a:ext cx="2969104" cy="1483360"/>
        </p:xfrm>
        <a:graphic>
          <a:graphicData uri="http://schemas.openxmlformats.org/drawingml/2006/table">
            <a:tbl>
              <a:tblPr firstRow="1" bandRow="1">
                <a:tableStyleId>{2A488322-F2BA-4B5B-9748-0D474271808F}</a:tableStyleId>
              </a:tblPr>
              <a:tblGrid>
                <a:gridCol w="2115822">
                  <a:extLst>
                    <a:ext uri="{9D8B030D-6E8A-4147-A177-3AD203B41FA5}">
                      <a16:colId xmlns:a16="http://schemas.microsoft.com/office/drawing/2014/main" val="3112071151"/>
                    </a:ext>
                  </a:extLst>
                </a:gridCol>
                <a:gridCol w="853282">
                  <a:extLst>
                    <a:ext uri="{9D8B030D-6E8A-4147-A177-3AD203B41FA5}">
                      <a16:colId xmlns:a16="http://schemas.microsoft.com/office/drawing/2014/main" val="1768361743"/>
                    </a:ext>
                  </a:extLst>
                </a:gridCol>
              </a:tblGrid>
              <a:tr h="370840">
                <a:tc>
                  <a:txBody>
                    <a:bodyPr/>
                    <a:lstStyle/>
                    <a:p>
                      <a:r>
                        <a:rPr lang="en-US" sz="1600" dirty="0"/>
                        <a:t>Model</a:t>
                      </a:r>
                    </a:p>
                  </a:txBody>
                  <a:tcPr anchor="ctr"/>
                </a:tc>
                <a:tc>
                  <a:txBody>
                    <a:bodyPr/>
                    <a:lstStyle/>
                    <a:p>
                      <a:r>
                        <a:rPr lang="en-US" sz="1600" dirty="0"/>
                        <a:t>MAE</a:t>
                      </a:r>
                    </a:p>
                  </a:txBody>
                  <a:tcPr anchor="ctr"/>
                </a:tc>
                <a:extLst>
                  <a:ext uri="{0D108BD9-81ED-4DB2-BD59-A6C34878D82A}">
                    <a16:rowId xmlns:a16="http://schemas.microsoft.com/office/drawing/2014/main" val="2711793586"/>
                  </a:ext>
                </a:extLst>
              </a:tr>
              <a:tr h="370840">
                <a:tc>
                  <a:txBody>
                    <a:bodyPr/>
                    <a:lstStyle/>
                    <a:p>
                      <a:r>
                        <a:rPr lang="en-US" sz="1600" dirty="0"/>
                        <a:t>Original</a:t>
                      </a:r>
                    </a:p>
                  </a:txBody>
                  <a:tcPr anchor="ctr"/>
                </a:tc>
                <a:tc>
                  <a:txBody>
                    <a:bodyPr/>
                    <a:lstStyle/>
                    <a:p>
                      <a:r>
                        <a:rPr lang="en-US" sz="1600" dirty="0"/>
                        <a:t>0.205</a:t>
                      </a:r>
                    </a:p>
                  </a:txBody>
                  <a:tcPr anchor="ctr"/>
                </a:tc>
                <a:extLst>
                  <a:ext uri="{0D108BD9-81ED-4DB2-BD59-A6C34878D82A}">
                    <a16:rowId xmlns:a16="http://schemas.microsoft.com/office/drawing/2014/main" val="1890536625"/>
                  </a:ext>
                </a:extLst>
              </a:tr>
              <a:tr h="370840">
                <a:tc>
                  <a:txBody>
                    <a:bodyPr/>
                    <a:lstStyle/>
                    <a:p>
                      <a:r>
                        <a:rPr lang="en-US" sz="1600" dirty="0" err="1"/>
                        <a:t>Relaxed_Q_R</a:t>
                      </a:r>
                      <a:endParaRPr lang="en-US" sz="1600" dirty="0"/>
                    </a:p>
                  </a:txBody>
                  <a:tcPr anchor="ctr"/>
                </a:tc>
                <a:tc>
                  <a:txBody>
                    <a:bodyPr/>
                    <a:lstStyle/>
                    <a:p>
                      <a:r>
                        <a:rPr lang="en-US" sz="1600" dirty="0"/>
                        <a:t>0.145</a:t>
                      </a:r>
                    </a:p>
                  </a:txBody>
                  <a:tcPr anchor="ctr"/>
                </a:tc>
                <a:extLst>
                  <a:ext uri="{0D108BD9-81ED-4DB2-BD59-A6C34878D82A}">
                    <a16:rowId xmlns:a16="http://schemas.microsoft.com/office/drawing/2014/main" val="24565848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err="1"/>
                        <a:t>Relaxed_Q_R_B</a:t>
                      </a:r>
                      <a:endParaRPr lang="en-US" sz="1600" b="1" dirty="0"/>
                    </a:p>
                  </a:txBody>
                  <a:tcPr anchor="ctr"/>
                </a:tc>
                <a:tc>
                  <a:txBody>
                    <a:bodyPr/>
                    <a:lstStyle/>
                    <a:p>
                      <a:r>
                        <a:rPr lang="en-US" sz="1600" b="1" dirty="0"/>
                        <a:t>0.090</a:t>
                      </a:r>
                    </a:p>
                  </a:txBody>
                  <a:tcPr anchor="ctr"/>
                </a:tc>
                <a:extLst>
                  <a:ext uri="{0D108BD9-81ED-4DB2-BD59-A6C34878D82A}">
                    <a16:rowId xmlns:a16="http://schemas.microsoft.com/office/drawing/2014/main" val="1482126774"/>
                  </a:ext>
                </a:extLst>
              </a:tr>
            </a:tbl>
          </a:graphicData>
        </a:graphic>
      </p:graphicFrame>
    </p:spTree>
    <p:extLst>
      <p:ext uri="{BB962C8B-B14F-4D97-AF65-F5344CB8AC3E}">
        <p14:creationId xmlns:p14="http://schemas.microsoft.com/office/powerpoint/2010/main" val="3754841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CA16A12F-5691-DDEF-BB23-9D5B517A4997}"/>
              </a:ext>
            </a:extLst>
          </p:cNvPr>
          <p:cNvGraphicFramePr>
            <a:graphicFrameLocks noGrp="1"/>
          </p:cNvGraphicFramePr>
          <p:nvPr>
            <p:ph idx="1"/>
            <p:extLst>
              <p:ext uri="{D42A27DB-BD31-4B8C-83A1-F6EECF244321}">
                <p14:modId xmlns:p14="http://schemas.microsoft.com/office/powerpoint/2010/main" val="6709866"/>
              </p:ext>
            </p:extLst>
          </p:nvPr>
        </p:nvGraphicFramePr>
        <p:xfrm>
          <a:off x="628650" y="1825625"/>
          <a:ext cx="7886700" cy="1483360"/>
        </p:xfrm>
        <a:graphic>
          <a:graphicData uri="http://schemas.openxmlformats.org/drawingml/2006/table">
            <a:tbl>
              <a:tblPr firstRow="1" bandRow="1">
                <a:tableStyleId>{37CE84F3-28C3-443E-9E96-99CF82512B78}</a:tableStyleId>
              </a:tblPr>
              <a:tblGrid>
                <a:gridCol w="2628900">
                  <a:extLst>
                    <a:ext uri="{9D8B030D-6E8A-4147-A177-3AD203B41FA5}">
                      <a16:colId xmlns:a16="http://schemas.microsoft.com/office/drawing/2014/main" val="1577880569"/>
                    </a:ext>
                  </a:extLst>
                </a:gridCol>
                <a:gridCol w="2628900">
                  <a:extLst>
                    <a:ext uri="{9D8B030D-6E8A-4147-A177-3AD203B41FA5}">
                      <a16:colId xmlns:a16="http://schemas.microsoft.com/office/drawing/2014/main" val="1918227467"/>
                    </a:ext>
                  </a:extLst>
                </a:gridCol>
                <a:gridCol w="2628900">
                  <a:extLst>
                    <a:ext uri="{9D8B030D-6E8A-4147-A177-3AD203B41FA5}">
                      <a16:colId xmlns:a16="http://schemas.microsoft.com/office/drawing/2014/main" val="3180566119"/>
                    </a:ext>
                  </a:extLst>
                </a:gridCol>
              </a:tblGrid>
              <a:tr h="370840">
                <a:tc>
                  <a:txBody>
                    <a:bodyPr/>
                    <a:lstStyle/>
                    <a:p>
                      <a:pPr algn="ctr"/>
                      <a:r>
                        <a:rPr lang="en-US" dirty="0">
                          <a:solidFill>
                            <a:schemeClr val="tx1"/>
                          </a:solidFill>
                        </a:rPr>
                        <a:t>Model</a:t>
                      </a:r>
                    </a:p>
                  </a:txBody>
                  <a:tcPr anchor="ctr">
                    <a:solidFill>
                      <a:schemeClr val="bg2">
                        <a:lumMod val="90000"/>
                      </a:schemeClr>
                    </a:solidFill>
                  </a:tcPr>
                </a:tc>
                <a:tc>
                  <a:txBody>
                    <a:bodyPr/>
                    <a:lstStyle/>
                    <a:p>
                      <a:pPr algn="ctr"/>
                      <a:r>
                        <a:rPr lang="en-US" dirty="0" err="1">
                          <a:solidFill>
                            <a:schemeClr val="tx1"/>
                          </a:solidFill>
                        </a:rPr>
                        <a:t>AICc</a:t>
                      </a:r>
                      <a:endParaRPr lang="en-US" dirty="0">
                        <a:solidFill>
                          <a:schemeClr val="tx1"/>
                        </a:solidFill>
                      </a:endParaRPr>
                    </a:p>
                  </a:txBody>
                  <a:tcPr anchor="ctr">
                    <a:solidFill>
                      <a:schemeClr val="bg2">
                        <a:lumMod val="90000"/>
                      </a:schemeClr>
                    </a:solidFill>
                  </a:tcPr>
                </a:tc>
                <a:tc>
                  <a:txBody>
                    <a:bodyPr/>
                    <a:lstStyle/>
                    <a:p>
                      <a:pPr algn="ctr"/>
                      <a:r>
                        <a:rPr lang="en-US" dirty="0">
                          <a:solidFill>
                            <a:schemeClr val="tx1"/>
                          </a:solidFill>
                        </a:rPr>
                        <a:t>No. of Parameters</a:t>
                      </a:r>
                    </a:p>
                  </a:txBody>
                  <a:tcPr anchor="ctr">
                    <a:solidFill>
                      <a:schemeClr val="bg2">
                        <a:lumMod val="90000"/>
                      </a:schemeClr>
                    </a:solidFill>
                  </a:tcPr>
                </a:tc>
                <a:extLst>
                  <a:ext uri="{0D108BD9-81ED-4DB2-BD59-A6C34878D82A}">
                    <a16:rowId xmlns:a16="http://schemas.microsoft.com/office/drawing/2014/main" val="23004638"/>
                  </a:ext>
                </a:extLst>
              </a:tr>
              <a:tr h="370840">
                <a:tc>
                  <a:txBody>
                    <a:bodyPr/>
                    <a:lstStyle/>
                    <a:p>
                      <a:r>
                        <a:rPr lang="en-US" dirty="0"/>
                        <a:t>Original</a:t>
                      </a:r>
                    </a:p>
                  </a:txBody>
                  <a:tcPr/>
                </a:tc>
                <a:tc>
                  <a:txBody>
                    <a:bodyPr/>
                    <a:lstStyle/>
                    <a:p>
                      <a:pPr algn="ctr"/>
                      <a:r>
                        <a:rPr lang="en-US" dirty="0"/>
                        <a:t>811.5543</a:t>
                      </a:r>
                    </a:p>
                  </a:txBody>
                  <a:tcPr/>
                </a:tc>
                <a:tc>
                  <a:txBody>
                    <a:bodyPr/>
                    <a:lstStyle/>
                    <a:p>
                      <a:pPr algn="ctr"/>
                      <a:r>
                        <a:rPr lang="en-US" dirty="0"/>
                        <a:t>49</a:t>
                      </a:r>
                    </a:p>
                  </a:txBody>
                  <a:tcPr/>
                </a:tc>
                <a:extLst>
                  <a:ext uri="{0D108BD9-81ED-4DB2-BD59-A6C34878D82A}">
                    <a16:rowId xmlns:a16="http://schemas.microsoft.com/office/drawing/2014/main" val="1347662761"/>
                  </a:ext>
                </a:extLst>
              </a:tr>
              <a:tr h="370840">
                <a:tc>
                  <a:txBody>
                    <a:bodyPr/>
                    <a:lstStyle/>
                    <a:p>
                      <a:r>
                        <a:rPr lang="en-US" dirty="0" err="1"/>
                        <a:t>Relaxed_Q_R</a:t>
                      </a:r>
                      <a:endParaRPr lang="en-US" dirty="0"/>
                    </a:p>
                  </a:txBody>
                  <a:tcPr/>
                </a:tc>
                <a:tc>
                  <a:txBody>
                    <a:bodyPr/>
                    <a:lstStyle/>
                    <a:p>
                      <a:pPr algn="ctr"/>
                      <a:r>
                        <a:rPr lang="en-US" dirty="0"/>
                        <a:t>6867.692</a:t>
                      </a:r>
                    </a:p>
                  </a:txBody>
                  <a:tcPr/>
                </a:tc>
                <a:tc>
                  <a:txBody>
                    <a:bodyPr/>
                    <a:lstStyle/>
                    <a:p>
                      <a:pPr algn="ctr"/>
                      <a:r>
                        <a:rPr lang="en-US" dirty="0"/>
                        <a:t>367</a:t>
                      </a:r>
                    </a:p>
                  </a:txBody>
                  <a:tcPr/>
                </a:tc>
                <a:extLst>
                  <a:ext uri="{0D108BD9-81ED-4DB2-BD59-A6C34878D82A}">
                    <a16:rowId xmlns:a16="http://schemas.microsoft.com/office/drawing/2014/main" val="1979148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Relaxed_Q_R_B</a:t>
                      </a:r>
                      <a:endParaRPr lang="en-US" dirty="0"/>
                    </a:p>
                  </a:txBody>
                  <a:tcPr/>
                </a:tc>
                <a:tc>
                  <a:txBody>
                    <a:bodyPr/>
                    <a:lstStyle/>
                    <a:p>
                      <a:pPr algn="ctr"/>
                      <a:r>
                        <a:rPr lang="en-US" dirty="0"/>
                        <a:t>-2227.233</a:t>
                      </a:r>
                    </a:p>
                  </a:txBody>
                  <a:tcPr/>
                </a:tc>
                <a:tc>
                  <a:txBody>
                    <a:bodyPr/>
                    <a:lstStyle/>
                    <a:p>
                      <a:pPr algn="ctr"/>
                      <a:r>
                        <a:rPr lang="en-US" dirty="0"/>
                        <a:t>664</a:t>
                      </a:r>
                    </a:p>
                  </a:txBody>
                  <a:tcPr/>
                </a:tc>
                <a:extLst>
                  <a:ext uri="{0D108BD9-81ED-4DB2-BD59-A6C34878D82A}">
                    <a16:rowId xmlns:a16="http://schemas.microsoft.com/office/drawing/2014/main" val="927648288"/>
                  </a:ext>
                </a:extLst>
              </a:tr>
            </a:tbl>
          </a:graphicData>
        </a:graphic>
      </p:graphicFrame>
      <p:sp>
        <p:nvSpPr>
          <p:cNvPr id="4" name="Slide Number Placeholder 3">
            <a:extLst>
              <a:ext uri="{FF2B5EF4-FFF2-40B4-BE49-F238E27FC236}">
                <a16:creationId xmlns:a16="http://schemas.microsoft.com/office/drawing/2014/main" id="{670A95AE-55B5-1F96-B9A8-098643919192}"/>
              </a:ext>
            </a:extLst>
          </p:cNvPr>
          <p:cNvSpPr>
            <a:spLocks noGrp="1"/>
          </p:cNvSpPr>
          <p:nvPr>
            <p:ph type="sldNum" sz="quarter" idx="12"/>
          </p:nvPr>
        </p:nvSpPr>
        <p:spPr/>
        <p:txBody>
          <a:bodyPr/>
          <a:lstStyle/>
          <a:p>
            <a:fld id="{1A0A4A21-9553-C341-AB5C-38362A1101AE}" type="slidenum">
              <a:rPr lang="en-US" smtClean="0"/>
              <a:t>14</a:t>
            </a:fld>
            <a:endParaRPr lang="en-US"/>
          </a:p>
        </p:txBody>
      </p:sp>
      <p:sp>
        <p:nvSpPr>
          <p:cNvPr id="6" name="Title 1">
            <a:extLst>
              <a:ext uri="{FF2B5EF4-FFF2-40B4-BE49-F238E27FC236}">
                <a16:creationId xmlns:a16="http://schemas.microsoft.com/office/drawing/2014/main" id="{FB7A0C86-01CF-0295-1A70-337AA77C72ED}"/>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Model Comparison</a:t>
            </a:r>
          </a:p>
        </p:txBody>
      </p:sp>
      <p:sp>
        <p:nvSpPr>
          <p:cNvPr id="2" name="Rectangle 1">
            <a:extLst>
              <a:ext uri="{FF2B5EF4-FFF2-40B4-BE49-F238E27FC236}">
                <a16:creationId xmlns:a16="http://schemas.microsoft.com/office/drawing/2014/main" id="{C9C6B52B-F85F-94C4-AC68-DFC6754A0A40}"/>
              </a:ext>
            </a:extLst>
          </p:cNvPr>
          <p:cNvSpPr/>
          <p:nvPr/>
        </p:nvSpPr>
        <p:spPr>
          <a:xfrm>
            <a:off x="537210" y="2880360"/>
            <a:ext cx="8069580" cy="5029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6C0973-8875-07BF-08E8-78412E127161}"/>
              </a:ext>
            </a:extLst>
          </p:cNvPr>
          <p:cNvSpPr txBox="1"/>
          <p:nvPr/>
        </p:nvSpPr>
        <p:spPr>
          <a:xfrm>
            <a:off x="3680460" y="4491990"/>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2D598D3-3C4C-AC1B-21EA-90A9B9A273DD}"/>
              </a:ext>
            </a:extLst>
          </p:cNvPr>
          <p:cNvSpPr txBox="1"/>
          <p:nvPr/>
        </p:nvSpPr>
        <p:spPr>
          <a:xfrm>
            <a:off x="1204519" y="4168824"/>
            <a:ext cx="7763857"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Overfits the observations</a:t>
            </a:r>
          </a:p>
          <a:p>
            <a:endParaRPr lang="en-US" sz="2000" dirty="0"/>
          </a:p>
          <a:p>
            <a:pPr marL="285750" indent="-285750">
              <a:buFont typeface="Arial" panose="020B0604020202020204" pitchFamily="34" charset="0"/>
              <a:buChar char="•"/>
            </a:pPr>
            <a:r>
              <a:rPr lang="en-US" sz="2000" dirty="0"/>
              <a:t>What would you select from Original Model and </a:t>
            </a:r>
            <a:r>
              <a:rPr lang="en-US" sz="2000" dirty="0" err="1"/>
              <a:t>Relaxed_Q_R</a:t>
            </a:r>
            <a:r>
              <a:rPr lang="en-US" sz="2000" dirty="0"/>
              <a:t> Model?</a:t>
            </a:r>
          </a:p>
        </p:txBody>
      </p:sp>
    </p:spTree>
    <p:extLst>
      <p:ext uri="{BB962C8B-B14F-4D97-AF65-F5344CB8AC3E}">
        <p14:creationId xmlns:p14="http://schemas.microsoft.com/office/powerpoint/2010/main" val="144024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fill="hold" grpId="0"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A95AE-55B5-1F96-B9A8-098643919192}"/>
              </a:ext>
            </a:extLst>
          </p:cNvPr>
          <p:cNvSpPr>
            <a:spLocks noGrp="1"/>
          </p:cNvSpPr>
          <p:nvPr>
            <p:ph type="sldNum" sz="quarter" idx="12"/>
          </p:nvPr>
        </p:nvSpPr>
        <p:spPr/>
        <p:txBody>
          <a:bodyPr/>
          <a:lstStyle/>
          <a:p>
            <a:fld id="{1A0A4A21-9553-C341-AB5C-38362A1101AE}" type="slidenum">
              <a:rPr lang="en-US" smtClean="0"/>
              <a:t>15</a:t>
            </a:fld>
            <a:endParaRPr lang="en-US"/>
          </a:p>
        </p:txBody>
      </p:sp>
      <p:sp>
        <p:nvSpPr>
          <p:cNvPr id="6" name="Title 1">
            <a:extLst>
              <a:ext uri="{FF2B5EF4-FFF2-40B4-BE49-F238E27FC236}">
                <a16:creationId xmlns:a16="http://schemas.microsoft.com/office/drawing/2014/main" id="{FB7A0C86-01CF-0295-1A70-337AA77C72ED}"/>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Summary</a:t>
            </a:r>
          </a:p>
        </p:txBody>
      </p:sp>
      <p:sp>
        <p:nvSpPr>
          <p:cNvPr id="3" name="Content Placeholder 2">
            <a:extLst>
              <a:ext uri="{FF2B5EF4-FFF2-40B4-BE49-F238E27FC236}">
                <a16:creationId xmlns:a16="http://schemas.microsoft.com/office/drawing/2014/main" id="{D1482E7B-7AE2-D665-0B09-5B046EACB8D2}"/>
              </a:ext>
            </a:extLst>
          </p:cNvPr>
          <p:cNvSpPr>
            <a:spLocks noGrp="1"/>
          </p:cNvSpPr>
          <p:nvPr>
            <p:ph idx="1"/>
          </p:nvPr>
        </p:nvSpPr>
        <p:spPr>
          <a:xfrm>
            <a:off x="628650" y="1106297"/>
            <a:ext cx="7886700" cy="4351338"/>
          </a:xfrm>
        </p:spPr>
        <p:txBody>
          <a:bodyPr>
            <a:normAutofit/>
          </a:bodyPr>
          <a:lstStyle/>
          <a:p>
            <a:r>
              <a:rPr lang="en-US" sz="2200" dirty="0"/>
              <a:t>Using a method to impute NAs, didn’t lead to more robust conclusions.</a:t>
            </a:r>
          </a:p>
          <a:p>
            <a:endParaRPr lang="en-US" sz="2200" dirty="0"/>
          </a:p>
          <a:p>
            <a:pPr algn="l"/>
            <a:r>
              <a:rPr lang="en-AU" sz="2200" dirty="0">
                <a:solidFill>
                  <a:srgbClr val="000000"/>
                </a:solidFill>
                <a:latin typeface="Calibri" panose="020F0502020204030204" pitchFamily="34" charset="0"/>
              </a:rPr>
              <a:t>B</a:t>
            </a:r>
            <a:r>
              <a:rPr lang="en-AU" sz="2200" b="0" i="0" u="none" strike="noStrike" dirty="0">
                <a:solidFill>
                  <a:srgbClr val="000000"/>
                </a:solidFill>
                <a:effectLst/>
                <a:latin typeface="Calibri" panose="020F0502020204030204" pitchFamily="34" charset="0"/>
              </a:rPr>
              <a:t>y having more general model assumptions, we can substitute more species without changing model structure.</a:t>
            </a:r>
          </a:p>
          <a:p>
            <a:pPr algn="l"/>
            <a:endParaRPr lang="en-AU" sz="2200" b="0" i="0" u="none" strike="noStrike" dirty="0">
              <a:solidFill>
                <a:srgbClr val="000000"/>
              </a:solidFill>
              <a:effectLst/>
              <a:latin typeface="Calibri" panose="020F0502020204030204" pitchFamily="34" charset="0"/>
            </a:endParaRPr>
          </a:p>
          <a:p>
            <a:pPr algn="l"/>
            <a:r>
              <a:rPr lang="en-AU" sz="2200" dirty="0">
                <a:solidFill>
                  <a:srgbClr val="FF0000"/>
                </a:solidFill>
                <a:latin typeface="Calibri" panose="020F0502020204030204" pitchFamily="34" charset="0"/>
              </a:rPr>
              <a:t>B</a:t>
            </a:r>
            <a:r>
              <a:rPr lang="en-AU" sz="2200" b="0" i="0" u="none" strike="noStrike" dirty="0">
                <a:solidFill>
                  <a:srgbClr val="FF0000"/>
                </a:solidFill>
                <a:effectLst/>
                <a:latin typeface="Calibri" panose="020F0502020204030204" pitchFamily="34" charset="0"/>
              </a:rPr>
              <a:t>ut</a:t>
            </a:r>
            <a:r>
              <a:rPr lang="en-AU" sz="2200" b="0" i="0" u="none" strike="noStrike" dirty="0">
                <a:solidFill>
                  <a:srgbClr val="000000"/>
                </a:solidFill>
                <a:effectLst/>
                <a:latin typeface="Calibri" panose="020F0502020204030204" pitchFamily="34" charset="0"/>
              </a:rPr>
              <a:t>, new models are at risk by estimating so many more parameters. If these do not apply to the biology of the system, why would we include them?</a:t>
            </a:r>
          </a:p>
          <a:p>
            <a:pPr lvl="1"/>
            <a:r>
              <a:rPr lang="en-AU" sz="2000" dirty="0">
                <a:solidFill>
                  <a:srgbClr val="000000"/>
                </a:solidFill>
                <a:latin typeface="Calibri" panose="020F0502020204030204" pitchFamily="34" charset="0"/>
              </a:rPr>
              <a:t>Even by restricting domain assumptions we can capture the process</a:t>
            </a:r>
            <a:endParaRPr lang="en-AU" sz="2000" b="0" i="0" u="none" strike="noStrike" dirty="0">
              <a:solidFill>
                <a:srgbClr val="000000"/>
              </a:solidFill>
              <a:effectLst/>
              <a:latin typeface="Calibri" panose="020F0502020204030204" pitchFamily="34" charset="0"/>
            </a:endParaRPr>
          </a:p>
          <a:p>
            <a:endParaRPr lang="en-US" sz="2200" dirty="0"/>
          </a:p>
        </p:txBody>
      </p:sp>
    </p:spTree>
    <p:extLst>
      <p:ext uri="{BB962C8B-B14F-4D97-AF65-F5344CB8AC3E}">
        <p14:creationId xmlns:p14="http://schemas.microsoft.com/office/powerpoint/2010/main" val="342502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0A95AE-55B5-1F96-B9A8-098643919192}"/>
              </a:ext>
            </a:extLst>
          </p:cNvPr>
          <p:cNvSpPr>
            <a:spLocks noGrp="1"/>
          </p:cNvSpPr>
          <p:nvPr>
            <p:ph type="sldNum" sz="quarter" idx="12"/>
          </p:nvPr>
        </p:nvSpPr>
        <p:spPr/>
        <p:txBody>
          <a:bodyPr/>
          <a:lstStyle/>
          <a:p>
            <a:fld id="{1A0A4A21-9553-C341-AB5C-38362A1101AE}" type="slidenum">
              <a:rPr lang="en-US" smtClean="0"/>
              <a:t>16</a:t>
            </a:fld>
            <a:endParaRPr lang="en-US"/>
          </a:p>
        </p:txBody>
      </p:sp>
      <p:sp>
        <p:nvSpPr>
          <p:cNvPr id="6" name="Title 1">
            <a:extLst>
              <a:ext uri="{FF2B5EF4-FFF2-40B4-BE49-F238E27FC236}">
                <a16:creationId xmlns:a16="http://schemas.microsoft.com/office/drawing/2014/main" id="{FB7A0C86-01CF-0295-1A70-337AA77C72ED}"/>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What’s next?</a:t>
            </a:r>
          </a:p>
        </p:txBody>
      </p:sp>
      <p:grpSp>
        <p:nvGrpSpPr>
          <p:cNvPr id="2" name="Group 1">
            <a:extLst>
              <a:ext uri="{FF2B5EF4-FFF2-40B4-BE49-F238E27FC236}">
                <a16:creationId xmlns:a16="http://schemas.microsoft.com/office/drawing/2014/main" id="{56E29B9F-A696-4F04-14F8-259F6577CAF5}"/>
              </a:ext>
            </a:extLst>
          </p:cNvPr>
          <p:cNvGrpSpPr/>
          <p:nvPr/>
        </p:nvGrpSpPr>
        <p:grpSpPr>
          <a:xfrm>
            <a:off x="-28277" y="866473"/>
            <a:ext cx="5340482" cy="2359429"/>
            <a:chOff x="3686472" y="3509242"/>
            <a:chExt cx="5340483" cy="2359430"/>
          </a:xfrm>
        </p:grpSpPr>
        <p:grpSp>
          <p:nvGrpSpPr>
            <p:cNvPr id="5" name="Group 4">
              <a:extLst>
                <a:ext uri="{FF2B5EF4-FFF2-40B4-BE49-F238E27FC236}">
                  <a16:creationId xmlns:a16="http://schemas.microsoft.com/office/drawing/2014/main" id="{C1723C37-E817-FF6E-1B71-CA83149B691E}"/>
                </a:ext>
              </a:extLst>
            </p:cNvPr>
            <p:cNvGrpSpPr/>
            <p:nvPr/>
          </p:nvGrpSpPr>
          <p:grpSpPr>
            <a:xfrm>
              <a:off x="3686472" y="3509242"/>
              <a:ext cx="5340483" cy="1936444"/>
              <a:chOff x="-37127" y="844012"/>
              <a:chExt cx="5014243" cy="1714455"/>
            </a:xfrm>
          </p:grpSpPr>
          <p:grpSp>
            <p:nvGrpSpPr>
              <p:cNvPr id="9" name="Group 8">
                <a:extLst>
                  <a:ext uri="{FF2B5EF4-FFF2-40B4-BE49-F238E27FC236}">
                    <a16:creationId xmlns:a16="http://schemas.microsoft.com/office/drawing/2014/main" id="{031EE039-0B78-FB7C-C598-2AA4CB1B508E}"/>
                  </a:ext>
                </a:extLst>
              </p:cNvPr>
              <p:cNvGrpSpPr/>
              <p:nvPr/>
            </p:nvGrpSpPr>
            <p:grpSpPr>
              <a:xfrm>
                <a:off x="-37127" y="874268"/>
                <a:ext cx="5014243" cy="1684199"/>
                <a:chOff x="-37127" y="874268"/>
                <a:chExt cx="5014243" cy="1684199"/>
              </a:xfrm>
            </p:grpSpPr>
            <p:pic>
              <p:nvPicPr>
                <p:cNvPr id="11" name="Picture 10" descr="Diagram&#10;&#10;Description automatically generated">
                  <a:extLst>
                    <a:ext uri="{FF2B5EF4-FFF2-40B4-BE49-F238E27FC236}">
                      <a16:creationId xmlns:a16="http://schemas.microsoft.com/office/drawing/2014/main" id="{F50F496F-D2BB-2E04-CE69-F6339C04CAA9}"/>
                    </a:ext>
                  </a:extLst>
                </p:cNvPr>
                <p:cNvPicPr>
                  <a:picLocks noChangeAspect="1"/>
                </p:cNvPicPr>
                <p:nvPr/>
              </p:nvPicPr>
              <p:blipFill rotWithShape="1">
                <a:blip r:embed="rId3"/>
                <a:srcRect l="821" t="29874"/>
                <a:stretch/>
              </p:blipFill>
              <p:spPr>
                <a:xfrm>
                  <a:off x="145156" y="874268"/>
                  <a:ext cx="4831960" cy="1684199"/>
                </a:xfrm>
                <a:prstGeom prst="rect">
                  <a:avLst/>
                </a:prstGeom>
              </p:spPr>
            </p:pic>
            <p:sp>
              <p:nvSpPr>
                <p:cNvPr id="12" name="TextBox 11">
                  <a:extLst>
                    <a:ext uri="{FF2B5EF4-FFF2-40B4-BE49-F238E27FC236}">
                      <a16:creationId xmlns:a16="http://schemas.microsoft.com/office/drawing/2014/main" id="{8D5E7721-0C9C-9AA8-F384-C1C9AE94918D}"/>
                    </a:ext>
                  </a:extLst>
                </p:cNvPr>
                <p:cNvSpPr txBox="1"/>
                <p:nvPr/>
              </p:nvSpPr>
              <p:spPr>
                <a:xfrm rot="16200000">
                  <a:off x="-211079" y="1257761"/>
                  <a:ext cx="586430" cy="238525"/>
                </a:xfrm>
                <a:prstGeom prst="rect">
                  <a:avLst/>
                </a:prstGeom>
                <a:noFill/>
              </p:spPr>
              <p:txBody>
                <a:bodyPr wrap="none" rtlCol="0">
                  <a:spAutoFit/>
                </a:bodyPr>
                <a:lstStyle/>
                <a:p>
                  <a:r>
                    <a:rPr lang="en-US" sz="1051" dirty="0">
                      <a:latin typeface="Times" pitchFamily="2" charset="0"/>
                    </a:rPr>
                    <a:t>Captures</a:t>
                  </a:r>
                </a:p>
              </p:txBody>
            </p:sp>
          </p:grpSp>
          <p:sp>
            <p:nvSpPr>
              <p:cNvPr id="10" name="Rectangle 9">
                <a:extLst>
                  <a:ext uri="{FF2B5EF4-FFF2-40B4-BE49-F238E27FC236}">
                    <a16:creationId xmlns:a16="http://schemas.microsoft.com/office/drawing/2014/main" id="{D2D0D8B6-0BD7-B2C7-268F-6D9B23485E6E}"/>
                  </a:ext>
                </a:extLst>
              </p:cNvPr>
              <p:cNvSpPr/>
              <p:nvPr/>
            </p:nvSpPr>
            <p:spPr>
              <a:xfrm>
                <a:off x="544011" y="844012"/>
                <a:ext cx="2630300" cy="612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 name="Straight Arrow Connector 6">
              <a:extLst>
                <a:ext uri="{FF2B5EF4-FFF2-40B4-BE49-F238E27FC236}">
                  <a16:creationId xmlns:a16="http://schemas.microsoft.com/office/drawing/2014/main" id="{22A3A6F2-AE90-5F4D-2840-BEBC46EA4444}"/>
                </a:ext>
              </a:extLst>
            </p:cNvPr>
            <p:cNvCxnSpPr>
              <a:cxnSpLocks/>
            </p:cNvCxnSpPr>
            <p:nvPr/>
          </p:nvCxnSpPr>
          <p:spPr>
            <a:xfrm>
              <a:off x="4305422" y="5428527"/>
              <a:ext cx="459551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D03256-A184-F270-AE63-B4CE5DA9B5EE}"/>
                </a:ext>
              </a:extLst>
            </p:cNvPr>
            <p:cNvSpPr txBox="1"/>
            <p:nvPr/>
          </p:nvSpPr>
          <p:spPr>
            <a:xfrm>
              <a:off x="6010097" y="5499340"/>
              <a:ext cx="1133259" cy="369332"/>
            </a:xfrm>
            <a:prstGeom prst="rect">
              <a:avLst/>
            </a:prstGeom>
            <a:noFill/>
          </p:spPr>
          <p:txBody>
            <a:bodyPr wrap="none" rtlCol="0">
              <a:spAutoFit/>
            </a:bodyPr>
            <a:lstStyle/>
            <a:p>
              <a:r>
                <a:rPr lang="en-US" dirty="0"/>
                <a:t>20+  years</a:t>
              </a:r>
            </a:p>
          </p:txBody>
        </p:sp>
      </p:grpSp>
      <p:sp>
        <p:nvSpPr>
          <p:cNvPr id="13" name="Right Arrow 12">
            <a:extLst>
              <a:ext uri="{FF2B5EF4-FFF2-40B4-BE49-F238E27FC236}">
                <a16:creationId xmlns:a16="http://schemas.microsoft.com/office/drawing/2014/main" id="{462AC9BE-5010-9BBD-932E-7DF4B7F670BD}"/>
              </a:ext>
            </a:extLst>
          </p:cNvPr>
          <p:cNvSpPr/>
          <p:nvPr/>
        </p:nvSpPr>
        <p:spPr>
          <a:xfrm>
            <a:off x="5506348" y="1707585"/>
            <a:ext cx="780152"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D10112B-8E8C-2DF2-8451-F892A7BCB199}"/>
              </a:ext>
            </a:extLst>
          </p:cNvPr>
          <p:cNvSpPr txBox="1"/>
          <p:nvPr/>
        </p:nvSpPr>
        <p:spPr>
          <a:xfrm>
            <a:off x="6480643" y="1667114"/>
            <a:ext cx="2599558" cy="369332"/>
          </a:xfrm>
          <a:prstGeom prst="rect">
            <a:avLst/>
          </a:prstGeom>
          <a:noFill/>
        </p:spPr>
        <p:txBody>
          <a:bodyPr wrap="none" rtlCol="0">
            <a:spAutoFit/>
          </a:bodyPr>
          <a:lstStyle/>
          <a:p>
            <a:r>
              <a:rPr lang="en-US" b="1" dirty="0"/>
              <a:t>2012 – 2022 &amp; continuing</a:t>
            </a:r>
          </a:p>
        </p:txBody>
      </p:sp>
      <p:sp>
        <p:nvSpPr>
          <p:cNvPr id="15" name="Title 1">
            <a:extLst>
              <a:ext uri="{FF2B5EF4-FFF2-40B4-BE49-F238E27FC236}">
                <a16:creationId xmlns:a16="http://schemas.microsoft.com/office/drawing/2014/main" id="{6AEE3387-F2FA-1FEA-32E5-3E3824F085E8}"/>
              </a:ext>
            </a:extLst>
          </p:cNvPr>
          <p:cNvSpPr txBox="1">
            <a:spLocks/>
          </p:cNvSpPr>
          <p:nvPr/>
        </p:nvSpPr>
        <p:spPr>
          <a:xfrm>
            <a:off x="7576" y="3511385"/>
            <a:ext cx="1478933"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Why?</a:t>
            </a:r>
          </a:p>
        </p:txBody>
      </p:sp>
      <p:sp>
        <p:nvSpPr>
          <p:cNvPr id="16" name="TextBox 15">
            <a:extLst>
              <a:ext uri="{FF2B5EF4-FFF2-40B4-BE49-F238E27FC236}">
                <a16:creationId xmlns:a16="http://schemas.microsoft.com/office/drawing/2014/main" id="{3D70414C-8849-CBCF-FEEF-997C43202A99}"/>
              </a:ext>
            </a:extLst>
          </p:cNvPr>
          <p:cNvSpPr txBox="1"/>
          <p:nvPr/>
        </p:nvSpPr>
        <p:spPr>
          <a:xfrm>
            <a:off x="1991388" y="3578786"/>
            <a:ext cx="5666103" cy="400110"/>
          </a:xfrm>
          <a:prstGeom prst="rect">
            <a:avLst/>
          </a:prstGeom>
          <a:noFill/>
        </p:spPr>
        <p:txBody>
          <a:bodyPr wrap="none" rtlCol="0">
            <a:spAutoFit/>
          </a:bodyPr>
          <a:lstStyle/>
          <a:p>
            <a:r>
              <a:rPr lang="en-US" sz="2000" b="1" dirty="0"/>
              <a:t>NEAR-TERM ITERATIVE FORECASTING FRAMEWORK</a:t>
            </a:r>
          </a:p>
        </p:txBody>
      </p:sp>
      <p:sp>
        <p:nvSpPr>
          <p:cNvPr id="17" name="TextBox 16">
            <a:extLst>
              <a:ext uri="{FF2B5EF4-FFF2-40B4-BE49-F238E27FC236}">
                <a16:creationId xmlns:a16="http://schemas.microsoft.com/office/drawing/2014/main" id="{FB579C02-FCC8-4047-E82C-D204EC91FF3D}"/>
              </a:ext>
            </a:extLst>
          </p:cNvPr>
          <p:cNvSpPr txBox="1"/>
          <p:nvPr/>
        </p:nvSpPr>
        <p:spPr>
          <a:xfrm>
            <a:off x="868913" y="5702205"/>
            <a:ext cx="7433702" cy="369332"/>
          </a:xfrm>
          <a:prstGeom prst="rect">
            <a:avLst/>
          </a:prstGeom>
          <a:noFill/>
        </p:spPr>
        <p:txBody>
          <a:bodyPr wrap="none" rtlCol="0">
            <a:spAutoFit/>
          </a:bodyPr>
          <a:lstStyle/>
          <a:p>
            <a:pPr algn="ctr"/>
            <a:r>
              <a:rPr lang="en-AU" b="1" dirty="0">
                <a:solidFill>
                  <a:srgbClr val="000000"/>
                </a:solidFill>
                <a:latin typeface="Calibri" panose="020F0502020204030204" pitchFamily="34" charset="0"/>
              </a:rPr>
              <a:t>T</a:t>
            </a:r>
            <a:r>
              <a:rPr lang="en-AU" b="1" i="0" u="none" strike="noStrike" dirty="0">
                <a:solidFill>
                  <a:srgbClr val="000000"/>
                </a:solidFill>
                <a:effectLst/>
                <a:latin typeface="Calibri" panose="020F0502020204030204" pitchFamily="34" charset="0"/>
              </a:rPr>
              <a:t>o improve statistical robustness of the modelling for any ecological system</a:t>
            </a:r>
            <a:endParaRPr lang="en-US" b="1" dirty="0"/>
          </a:p>
        </p:txBody>
      </p:sp>
      <p:sp>
        <p:nvSpPr>
          <p:cNvPr id="18" name="TextBox 17">
            <a:extLst>
              <a:ext uri="{FF2B5EF4-FFF2-40B4-BE49-F238E27FC236}">
                <a16:creationId xmlns:a16="http://schemas.microsoft.com/office/drawing/2014/main" id="{785EC735-E967-EB26-6E78-32A4D43C940D}"/>
              </a:ext>
            </a:extLst>
          </p:cNvPr>
          <p:cNvSpPr txBox="1"/>
          <p:nvPr/>
        </p:nvSpPr>
        <p:spPr>
          <a:xfrm>
            <a:off x="879364" y="4610420"/>
            <a:ext cx="7412799" cy="646331"/>
          </a:xfrm>
          <a:prstGeom prst="rect">
            <a:avLst/>
          </a:prstGeom>
          <a:noFill/>
        </p:spPr>
        <p:txBody>
          <a:bodyPr wrap="none" rtlCol="0">
            <a:spAutoFit/>
          </a:bodyPr>
          <a:lstStyle/>
          <a:p>
            <a:pPr algn="ctr"/>
            <a:r>
              <a:rPr lang="en-AU" sz="1800" i="1" dirty="0">
                <a:effectLst/>
                <a:latin typeface="Calibri" panose="020F0502020204030204" pitchFamily="34" charset="0"/>
                <a:ea typeface="Calibri" panose="020F0502020204030204" pitchFamily="34" charset="0"/>
                <a:cs typeface="Times New Roman" panose="02020603050405020304" pitchFamily="18" charset="0"/>
              </a:rPr>
              <a:t>Support in managing species at risk by anticipating the dynamic changes and </a:t>
            </a:r>
          </a:p>
          <a:p>
            <a:pPr algn="ctr"/>
            <a:r>
              <a:rPr lang="en-AU" sz="1800" i="1" dirty="0">
                <a:effectLst/>
                <a:latin typeface="Calibri" panose="020F0502020204030204" pitchFamily="34" charset="0"/>
                <a:ea typeface="Calibri" panose="020F0502020204030204" pitchFamily="34" charset="0"/>
                <a:cs typeface="Times New Roman" panose="02020603050405020304" pitchFamily="18" charset="0"/>
              </a:rPr>
              <a:t>mitigating threats accordingly</a:t>
            </a:r>
            <a:r>
              <a:rPr lang="en-AU" i="1" dirty="0">
                <a:effectLst/>
              </a:rPr>
              <a:t> </a:t>
            </a:r>
            <a:endParaRPr lang="en-US" i="1" dirty="0"/>
          </a:p>
        </p:txBody>
      </p:sp>
      <p:sp>
        <p:nvSpPr>
          <p:cNvPr id="19" name="Right Arrow 18">
            <a:extLst>
              <a:ext uri="{FF2B5EF4-FFF2-40B4-BE49-F238E27FC236}">
                <a16:creationId xmlns:a16="http://schemas.microsoft.com/office/drawing/2014/main" id="{2F77239C-0775-4954-8B06-B407DA47DCC7}"/>
              </a:ext>
            </a:extLst>
          </p:cNvPr>
          <p:cNvSpPr/>
          <p:nvPr/>
        </p:nvSpPr>
        <p:spPr>
          <a:xfrm rot="5400000">
            <a:off x="4229446" y="4157062"/>
            <a:ext cx="424241"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3E059187-4E39-A432-1A81-A38E21E7A562}"/>
              </a:ext>
            </a:extLst>
          </p:cNvPr>
          <p:cNvSpPr/>
          <p:nvPr/>
        </p:nvSpPr>
        <p:spPr>
          <a:xfrm rot="16200000">
            <a:off x="4229446" y="5347536"/>
            <a:ext cx="424241"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05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1"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1"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ird, squirrel&#10;&#10;Description automatically generated">
            <a:extLst>
              <a:ext uri="{FF2B5EF4-FFF2-40B4-BE49-F238E27FC236}">
                <a16:creationId xmlns:a16="http://schemas.microsoft.com/office/drawing/2014/main" id="{475DACE4-8A4B-9D4F-9C7B-8075AB293175}"/>
              </a:ext>
            </a:extLst>
          </p:cNvPr>
          <p:cNvPicPr>
            <a:picLocks noChangeAspect="1"/>
          </p:cNvPicPr>
          <p:nvPr/>
        </p:nvPicPr>
        <p:blipFill rotWithShape="1">
          <a:blip r:embed="rId3"/>
          <a:srcRect t="-2744" b="7197"/>
          <a:stretch/>
        </p:blipFill>
        <p:spPr>
          <a:xfrm>
            <a:off x="0" y="1033960"/>
            <a:ext cx="9144000" cy="5824043"/>
          </a:xfrm>
          <a:prstGeom prst="rect">
            <a:avLst/>
          </a:prstGeom>
        </p:spPr>
      </p:pic>
      <p:sp>
        <p:nvSpPr>
          <p:cNvPr id="2" name="Title 1">
            <a:extLst>
              <a:ext uri="{FF2B5EF4-FFF2-40B4-BE49-F238E27FC236}">
                <a16:creationId xmlns:a16="http://schemas.microsoft.com/office/drawing/2014/main" id="{6CE41008-2370-0462-9303-88A35192E08C}"/>
              </a:ext>
            </a:extLst>
          </p:cNvPr>
          <p:cNvSpPr>
            <a:spLocks noGrp="1"/>
          </p:cNvSpPr>
          <p:nvPr>
            <p:ph type="ctrTitle"/>
          </p:nvPr>
        </p:nvSpPr>
        <p:spPr>
          <a:xfrm>
            <a:off x="685800" y="2396021"/>
            <a:ext cx="7772400" cy="1032981"/>
          </a:xfrm>
        </p:spPr>
        <p:txBody>
          <a:bodyPr/>
          <a:lstStyle/>
          <a:p>
            <a:r>
              <a:rPr lang="en-US" b="1" dirty="0">
                <a:solidFill>
                  <a:schemeClr val="bg1"/>
                </a:solidFill>
                <a:latin typeface="Lucida Sans" panose="020B0602030504020204" pitchFamily="34" charset="77"/>
              </a:rPr>
              <a:t>Thank you!</a:t>
            </a:r>
          </a:p>
        </p:txBody>
      </p:sp>
    </p:spTree>
    <p:extLst>
      <p:ext uri="{BB962C8B-B14F-4D97-AF65-F5344CB8AC3E}">
        <p14:creationId xmlns:p14="http://schemas.microsoft.com/office/powerpoint/2010/main" val="778982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9308BF1-B14D-1A45-9D95-3126FD698A90}"/>
              </a:ext>
            </a:extLst>
          </p:cNvPr>
          <p:cNvSpPr txBox="1"/>
          <p:nvPr/>
        </p:nvSpPr>
        <p:spPr>
          <a:xfrm>
            <a:off x="253393" y="320113"/>
            <a:ext cx="8401210" cy="584775"/>
          </a:xfrm>
          <a:prstGeom prst="rect">
            <a:avLst/>
          </a:prstGeom>
          <a:noFill/>
        </p:spPr>
        <p:txBody>
          <a:bodyPr wrap="square" rtlCol="0">
            <a:spAutoFit/>
          </a:bodyPr>
          <a:lstStyle/>
          <a:p>
            <a:r>
              <a:rPr lang="en-AU" sz="1600" dirty="0"/>
              <a:t>Greenville </a:t>
            </a:r>
            <a:r>
              <a:rPr lang="en-AU" sz="1600" i="1" dirty="0"/>
              <a:t>et al</a:t>
            </a:r>
            <a:r>
              <a:rPr lang="en-AU" sz="1600" dirty="0"/>
              <a:t>. (2016). </a:t>
            </a:r>
            <a:r>
              <a:rPr lang="en-AU" sz="1600" b="1" dirty="0"/>
              <a:t>Population dynamics of desert mammals: similarities and contrasts within a multispecies assemblage.</a:t>
            </a:r>
            <a:r>
              <a:rPr lang="en-AU" sz="1600" dirty="0"/>
              <a:t> </a:t>
            </a:r>
            <a:r>
              <a:rPr lang="en-AU" sz="1600" i="1" dirty="0"/>
              <a:t>Ecosphere</a:t>
            </a:r>
            <a:r>
              <a:rPr lang="en-AU" sz="1600" dirty="0"/>
              <a:t>, </a:t>
            </a:r>
            <a:r>
              <a:rPr lang="en-AU" sz="1600" i="1" dirty="0"/>
              <a:t>7</a:t>
            </a:r>
            <a:r>
              <a:rPr lang="en-AU" sz="1600" dirty="0"/>
              <a:t>(5), e01343.</a:t>
            </a:r>
            <a:endParaRPr lang="en-US" sz="1600" dirty="0"/>
          </a:p>
        </p:txBody>
      </p:sp>
      <p:sp>
        <p:nvSpPr>
          <p:cNvPr id="4" name="Slide Number Placeholder 3">
            <a:extLst>
              <a:ext uri="{FF2B5EF4-FFF2-40B4-BE49-F238E27FC236}">
                <a16:creationId xmlns:a16="http://schemas.microsoft.com/office/drawing/2014/main" id="{EFE30130-A9F2-5C81-DFDB-4A4FD144910F}"/>
              </a:ext>
            </a:extLst>
          </p:cNvPr>
          <p:cNvSpPr>
            <a:spLocks noGrp="1"/>
          </p:cNvSpPr>
          <p:nvPr>
            <p:ph type="sldNum" sz="quarter" idx="12"/>
          </p:nvPr>
        </p:nvSpPr>
        <p:spPr/>
        <p:txBody>
          <a:bodyPr/>
          <a:lstStyle/>
          <a:p>
            <a:fld id="{1A0A4A21-9553-C341-AB5C-38362A1101AE}" type="slidenum">
              <a:rPr lang="en-US" smtClean="0"/>
              <a:t>2</a:t>
            </a:fld>
            <a:endParaRPr lang="en-US"/>
          </a:p>
        </p:txBody>
      </p:sp>
      <p:grpSp>
        <p:nvGrpSpPr>
          <p:cNvPr id="2" name="Group 1">
            <a:extLst>
              <a:ext uri="{FF2B5EF4-FFF2-40B4-BE49-F238E27FC236}">
                <a16:creationId xmlns:a16="http://schemas.microsoft.com/office/drawing/2014/main" id="{466332C9-6E7C-1B7F-78C8-732123142FBB}"/>
              </a:ext>
            </a:extLst>
          </p:cNvPr>
          <p:cNvGrpSpPr/>
          <p:nvPr/>
        </p:nvGrpSpPr>
        <p:grpSpPr>
          <a:xfrm>
            <a:off x="253393" y="1532557"/>
            <a:ext cx="6195668" cy="3207669"/>
            <a:chOff x="-44821" y="23562"/>
            <a:chExt cx="5021937" cy="2401681"/>
          </a:xfrm>
        </p:grpSpPr>
        <p:grpSp>
          <p:nvGrpSpPr>
            <p:cNvPr id="3" name="Group 2">
              <a:extLst>
                <a:ext uri="{FF2B5EF4-FFF2-40B4-BE49-F238E27FC236}">
                  <a16:creationId xmlns:a16="http://schemas.microsoft.com/office/drawing/2014/main" id="{1FC7D6EC-DB7C-06A1-F3E0-00B780680604}"/>
                </a:ext>
              </a:extLst>
            </p:cNvPr>
            <p:cNvGrpSpPr/>
            <p:nvPr/>
          </p:nvGrpSpPr>
          <p:grpSpPr>
            <a:xfrm>
              <a:off x="-44821" y="23562"/>
              <a:ext cx="5021937" cy="2401681"/>
              <a:chOff x="-44821" y="23562"/>
              <a:chExt cx="5021937" cy="2401681"/>
            </a:xfrm>
          </p:grpSpPr>
          <p:pic>
            <p:nvPicPr>
              <p:cNvPr id="7" name="Picture 6" descr="Diagram&#10;&#10;Description automatically generated">
                <a:extLst>
                  <a:ext uri="{FF2B5EF4-FFF2-40B4-BE49-F238E27FC236}">
                    <a16:creationId xmlns:a16="http://schemas.microsoft.com/office/drawing/2014/main" id="{039230CD-F042-95EF-71F6-B974DB887AD4}"/>
                  </a:ext>
                </a:extLst>
              </p:cNvPr>
              <p:cNvPicPr>
                <a:picLocks noChangeAspect="1"/>
              </p:cNvPicPr>
              <p:nvPr/>
            </p:nvPicPr>
            <p:blipFill rotWithShape="1">
              <a:blip r:embed="rId3"/>
              <a:srcRect l="821"/>
              <a:stretch/>
            </p:blipFill>
            <p:spPr>
              <a:xfrm>
                <a:off x="145156" y="23562"/>
                <a:ext cx="4831960" cy="2401681"/>
              </a:xfrm>
              <a:prstGeom prst="rect">
                <a:avLst/>
              </a:prstGeom>
            </p:spPr>
          </p:pic>
          <p:sp>
            <p:nvSpPr>
              <p:cNvPr id="12" name="TextBox 11">
                <a:extLst>
                  <a:ext uri="{FF2B5EF4-FFF2-40B4-BE49-F238E27FC236}">
                    <a16:creationId xmlns:a16="http://schemas.microsoft.com/office/drawing/2014/main" id="{737E5F26-697D-C3E9-2E2A-8A15F8937E04}"/>
                  </a:ext>
                </a:extLst>
              </p:cNvPr>
              <p:cNvSpPr txBox="1"/>
              <p:nvPr/>
            </p:nvSpPr>
            <p:spPr>
              <a:xfrm rot="16200000">
                <a:off x="-254654" y="1250065"/>
                <a:ext cx="673582" cy="253916"/>
              </a:xfrm>
              <a:prstGeom prst="rect">
                <a:avLst/>
              </a:prstGeom>
              <a:noFill/>
            </p:spPr>
            <p:txBody>
              <a:bodyPr wrap="none" rtlCol="0">
                <a:spAutoFit/>
              </a:bodyPr>
              <a:lstStyle/>
              <a:p>
                <a:r>
                  <a:rPr lang="en-US" sz="1050" dirty="0">
                    <a:latin typeface="Times" pitchFamily="2" charset="0"/>
                  </a:rPr>
                  <a:t>Captures</a:t>
                </a:r>
              </a:p>
            </p:txBody>
          </p:sp>
        </p:grpSp>
        <p:sp>
          <p:nvSpPr>
            <p:cNvPr id="5" name="Rectangle 4">
              <a:extLst>
                <a:ext uri="{FF2B5EF4-FFF2-40B4-BE49-F238E27FC236}">
                  <a16:creationId xmlns:a16="http://schemas.microsoft.com/office/drawing/2014/main" id="{E0E6C216-A9BF-3299-3C3C-4EA47E5E7EA9}"/>
                </a:ext>
              </a:extLst>
            </p:cNvPr>
            <p:cNvSpPr/>
            <p:nvPr/>
          </p:nvSpPr>
          <p:spPr>
            <a:xfrm>
              <a:off x="544011" y="590309"/>
              <a:ext cx="544010" cy="706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EAEB5CE1-B3B6-E76E-85B3-DE5264317A1A}"/>
              </a:ext>
            </a:extLst>
          </p:cNvPr>
          <p:cNvCxnSpPr/>
          <p:nvPr/>
        </p:nvCxnSpPr>
        <p:spPr>
          <a:xfrm>
            <a:off x="6982460" y="3136391"/>
            <a:ext cx="1435100" cy="0"/>
          </a:xfrm>
          <a:prstGeom prst="straightConnector1">
            <a:avLst/>
          </a:prstGeom>
          <a:ln w="762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Oval Callout 14">
            <a:extLst>
              <a:ext uri="{FF2B5EF4-FFF2-40B4-BE49-F238E27FC236}">
                <a16:creationId xmlns:a16="http://schemas.microsoft.com/office/drawing/2014/main" id="{A4E4DC3D-C489-AB4B-8EAB-7427070E03FB}"/>
              </a:ext>
            </a:extLst>
          </p:cNvPr>
          <p:cNvSpPr/>
          <p:nvPr/>
        </p:nvSpPr>
        <p:spPr>
          <a:xfrm>
            <a:off x="6531431" y="4530404"/>
            <a:ext cx="2497904" cy="1367963"/>
          </a:xfrm>
          <a:prstGeom prst="wedgeEllipseCallout">
            <a:avLst>
              <a:gd name="adj1" fmla="val -54389"/>
              <a:gd name="adj2" fmla="val -9068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Captured</a:t>
            </a:r>
            <a:r>
              <a:rPr lang="en-US" dirty="0">
                <a:solidFill>
                  <a:sysClr val="windowText" lastClr="000000"/>
                </a:solidFill>
              </a:rPr>
              <a:t> Time Series data</a:t>
            </a:r>
          </a:p>
        </p:txBody>
      </p:sp>
      <p:sp>
        <p:nvSpPr>
          <p:cNvPr id="6" name="TextBox 5">
            <a:extLst>
              <a:ext uri="{FF2B5EF4-FFF2-40B4-BE49-F238E27FC236}">
                <a16:creationId xmlns:a16="http://schemas.microsoft.com/office/drawing/2014/main" id="{2505EFC6-40D4-2B05-47D4-3DB350E433C9}"/>
              </a:ext>
            </a:extLst>
          </p:cNvPr>
          <p:cNvSpPr txBox="1"/>
          <p:nvPr/>
        </p:nvSpPr>
        <p:spPr>
          <a:xfrm>
            <a:off x="427512" y="5374603"/>
            <a:ext cx="7686143"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Population abundance data are time series</a:t>
            </a:r>
          </a:p>
          <a:p>
            <a:pPr marL="742950" lvl="1" indent="-285750">
              <a:buFont typeface="Courier New" panose="02070309020205020404" pitchFamily="49" charset="0"/>
              <a:buChar char="o"/>
            </a:pPr>
            <a:r>
              <a:rPr lang="en-US" sz="1600" dirty="0"/>
              <a:t>Change over time</a:t>
            </a:r>
          </a:p>
          <a:p>
            <a:pPr marL="742950" lvl="1" indent="-285750">
              <a:buFont typeface="Courier New" panose="02070309020205020404" pitchFamily="49" charset="0"/>
              <a:buChar char="o"/>
            </a:pPr>
            <a:r>
              <a:rPr lang="en-US" sz="1600" dirty="0"/>
              <a:t>Vary according to where the species live due to resources, predators and habitats</a:t>
            </a:r>
          </a:p>
        </p:txBody>
      </p:sp>
    </p:spTree>
    <p:extLst>
      <p:ext uri="{BB962C8B-B14F-4D97-AF65-F5344CB8AC3E}">
        <p14:creationId xmlns:p14="http://schemas.microsoft.com/office/powerpoint/2010/main" val="161357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9308BF1-B14D-1A45-9D95-3126FD698A90}"/>
              </a:ext>
            </a:extLst>
          </p:cNvPr>
          <p:cNvSpPr txBox="1"/>
          <p:nvPr/>
        </p:nvSpPr>
        <p:spPr>
          <a:xfrm>
            <a:off x="0" y="6370869"/>
            <a:ext cx="8784406" cy="461665"/>
          </a:xfrm>
          <a:prstGeom prst="rect">
            <a:avLst/>
          </a:prstGeom>
          <a:noFill/>
        </p:spPr>
        <p:txBody>
          <a:bodyPr wrap="square" rtlCol="0">
            <a:spAutoFit/>
          </a:bodyPr>
          <a:lstStyle/>
          <a:p>
            <a:r>
              <a:rPr lang="en-AU" sz="1200" dirty="0">
                <a:solidFill>
                  <a:schemeClr val="tx1">
                    <a:lumMod val="50000"/>
                    <a:lumOff val="50000"/>
                  </a:schemeClr>
                </a:solidFill>
              </a:rPr>
              <a:t>Greenville </a:t>
            </a:r>
            <a:r>
              <a:rPr lang="en-AU" sz="1200" i="1" dirty="0">
                <a:solidFill>
                  <a:schemeClr val="tx1">
                    <a:lumMod val="50000"/>
                    <a:lumOff val="50000"/>
                  </a:schemeClr>
                </a:solidFill>
              </a:rPr>
              <a:t>et al</a:t>
            </a:r>
            <a:r>
              <a:rPr lang="en-AU" sz="1200" dirty="0">
                <a:solidFill>
                  <a:schemeClr val="tx1">
                    <a:lumMod val="50000"/>
                    <a:lumOff val="50000"/>
                  </a:schemeClr>
                </a:solidFill>
              </a:rPr>
              <a:t>. (2016). Population dynamics of desert mammals: similarities and contrasts within a multispecies assemblage. </a:t>
            </a:r>
            <a:r>
              <a:rPr lang="en-AU" sz="1200" i="1" dirty="0">
                <a:solidFill>
                  <a:schemeClr val="tx1">
                    <a:lumMod val="50000"/>
                    <a:lumOff val="50000"/>
                  </a:schemeClr>
                </a:solidFill>
              </a:rPr>
              <a:t>Ecosphere</a:t>
            </a:r>
            <a:r>
              <a:rPr lang="en-AU" sz="1200" dirty="0">
                <a:solidFill>
                  <a:schemeClr val="tx1">
                    <a:lumMod val="50000"/>
                    <a:lumOff val="50000"/>
                  </a:schemeClr>
                </a:solidFill>
              </a:rPr>
              <a:t>, </a:t>
            </a:r>
            <a:r>
              <a:rPr lang="en-AU" sz="1200" i="1" dirty="0">
                <a:solidFill>
                  <a:schemeClr val="tx1">
                    <a:lumMod val="50000"/>
                    <a:lumOff val="50000"/>
                  </a:schemeClr>
                </a:solidFill>
              </a:rPr>
              <a:t>7</a:t>
            </a:r>
            <a:r>
              <a:rPr lang="en-AU" sz="1200" dirty="0">
                <a:solidFill>
                  <a:schemeClr val="tx1">
                    <a:lumMod val="50000"/>
                    <a:lumOff val="50000"/>
                  </a:schemeClr>
                </a:solidFill>
              </a:rPr>
              <a:t>(5), e01343.</a:t>
            </a:r>
            <a:endParaRPr lang="en-US" sz="1200"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EFE30130-A9F2-5C81-DFDB-4A4FD144910F}"/>
              </a:ext>
            </a:extLst>
          </p:cNvPr>
          <p:cNvSpPr>
            <a:spLocks noGrp="1"/>
          </p:cNvSpPr>
          <p:nvPr>
            <p:ph type="sldNum" sz="quarter" idx="12"/>
          </p:nvPr>
        </p:nvSpPr>
        <p:spPr/>
        <p:txBody>
          <a:bodyPr/>
          <a:lstStyle/>
          <a:p>
            <a:fld id="{1A0A4A21-9553-C341-AB5C-38362A1101AE}" type="slidenum">
              <a:rPr lang="en-US" smtClean="0"/>
              <a:t>3</a:t>
            </a:fld>
            <a:endParaRPr lang="en-US"/>
          </a:p>
        </p:txBody>
      </p:sp>
      <p:pic>
        <p:nvPicPr>
          <p:cNvPr id="2" name="Picture 1" descr="Diagram&#10;&#10;Description automatically generated">
            <a:extLst>
              <a:ext uri="{FF2B5EF4-FFF2-40B4-BE49-F238E27FC236}">
                <a16:creationId xmlns:a16="http://schemas.microsoft.com/office/drawing/2014/main" id="{EFA04EA1-B921-A758-3792-250FDC13077E}"/>
              </a:ext>
            </a:extLst>
          </p:cNvPr>
          <p:cNvPicPr>
            <a:picLocks noChangeAspect="1"/>
          </p:cNvPicPr>
          <p:nvPr/>
        </p:nvPicPr>
        <p:blipFill>
          <a:blip r:embed="rId3"/>
          <a:stretch>
            <a:fillRect/>
          </a:stretch>
        </p:blipFill>
        <p:spPr>
          <a:xfrm>
            <a:off x="2041321" y="277552"/>
            <a:ext cx="4619002" cy="4453828"/>
          </a:xfrm>
          <a:prstGeom prst="rect">
            <a:avLst/>
          </a:prstGeom>
        </p:spPr>
      </p:pic>
      <p:cxnSp>
        <p:nvCxnSpPr>
          <p:cNvPr id="3" name="Straight Arrow Connector 2">
            <a:extLst>
              <a:ext uri="{FF2B5EF4-FFF2-40B4-BE49-F238E27FC236}">
                <a16:creationId xmlns:a16="http://schemas.microsoft.com/office/drawing/2014/main" id="{FEB72AA6-2379-88AE-08FB-0559C3F90288}"/>
              </a:ext>
            </a:extLst>
          </p:cNvPr>
          <p:cNvCxnSpPr/>
          <p:nvPr/>
        </p:nvCxnSpPr>
        <p:spPr>
          <a:xfrm>
            <a:off x="337622" y="2250465"/>
            <a:ext cx="1435100" cy="0"/>
          </a:xfrm>
          <a:prstGeom prst="straightConnector1">
            <a:avLst/>
          </a:prstGeom>
          <a:ln w="762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Callout 4">
            <a:extLst>
              <a:ext uri="{FF2B5EF4-FFF2-40B4-BE49-F238E27FC236}">
                <a16:creationId xmlns:a16="http://schemas.microsoft.com/office/drawing/2014/main" id="{78328351-4783-7E00-2804-7D40E9FE9443}"/>
              </a:ext>
            </a:extLst>
          </p:cNvPr>
          <p:cNvSpPr/>
          <p:nvPr/>
        </p:nvSpPr>
        <p:spPr>
          <a:xfrm>
            <a:off x="6505788" y="4134349"/>
            <a:ext cx="2497904" cy="1367963"/>
          </a:xfrm>
          <a:prstGeom prst="wedgeEllipseCallout">
            <a:avLst>
              <a:gd name="adj1" fmla="val -56931"/>
              <a:gd name="adj2" fmla="val -69331"/>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Spatially Modelled </a:t>
            </a:r>
            <a:r>
              <a:rPr lang="en-US" dirty="0">
                <a:solidFill>
                  <a:sysClr val="windowText" lastClr="000000"/>
                </a:solidFill>
              </a:rPr>
              <a:t>Time Series data</a:t>
            </a:r>
          </a:p>
        </p:txBody>
      </p:sp>
      <p:sp>
        <p:nvSpPr>
          <p:cNvPr id="6" name="TextBox 5">
            <a:extLst>
              <a:ext uri="{FF2B5EF4-FFF2-40B4-BE49-F238E27FC236}">
                <a16:creationId xmlns:a16="http://schemas.microsoft.com/office/drawing/2014/main" id="{1AA4CA71-E75B-E02E-4BAB-6341417C535C}"/>
              </a:ext>
            </a:extLst>
          </p:cNvPr>
          <p:cNvSpPr txBox="1"/>
          <p:nvPr/>
        </p:nvSpPr>
        <p:spPr>
          <a:xfrm>
            <a:off x="140308" y="5312180"/>
            <a:ext cx="7189532"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We can model individual abundance over different populations spatially.</a:t>
            </a:r>
          </a:p>
          <a:p>
            <a:pPr marL="285750" indent="-285750">
              <a:buFont typeface="Arial" panose="020B0604020202020204" pitchFamily="34" charset="0"/>
              <a:buChar char="•"/>
            </a:pPr>
            <a:r>
              <a:rPr lang="en-US" sz="1600" dirty="0"/>
              <a:t>What about the response of each species to changing environmental conditions?</a:t>
            </a:r>
          </a:p>
          <a:p>
            <a:pPr marL="285750" indent="-285750">
              <a:buFont typeface="Arial" panose="020B0604020202020204" pitchFamily="34" charset="0"/>
              <a:buChar char="•"/>
            </a:pPr>
            <a:r>
              <a:rPr lang="en-US" sz="1600" dirty="0"/>
              <a:t>To understand the system ➠ investigate the assumptions of the model</a:t>
            </a:r>
            <a:endParaRPr lang="en-US" sz="1100" dirty="0"/>
          </a:p>
        </p:txBody>
      </p:sp>
    </p:spTree>
    <p:extLst>
      <p:ext uri="{BB962C8B-B14F-4D97-AF65-F5344CB8AC3E}">
        <p14:creationId xmlns:p14="http://schemas.microsoft.com/office/powerpoint/2010/main" val="269318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AFE1B8-78EF-338D-6C49-E09D3526D80C}"/>
              </a:ext>
            </a:extLst>
          </p:cNvPr>
          <p:cNvSpPr txBox="1"/>
          <p:nvPr/>
        </p:nvSpPr>
        <p:spPr>
          <a:xfrm>
            <a:off x="-5313" y="985743"/>
            <a:ext cx="4693063" cy="923330"/>
          </a:xfrm>
          <a:prstGeom prst="rect">
            <a:avLst/>
          </a:prstGeom>
          <a:noFill/>
        </p:spPr>
        <p:txBody>
          <a:bodyPr wrap="square" rtlCol="0">
            <a:spAutoFit/>
          </a:bodyPr>
          <a:lstStyle/>
          <a:p>
            <a:r>
              <a:rPr lang="en-AU" b="1" dirty="0">
                <a:solidFill>
                  <a:srgbClr val="C00000"/>
                </a:solidFill>
              </a:rPr>
              <a:t>The observation error is the difference between the true value and the observed value at time t</a:t>
            </a:r>
          </a:p>
        </p:txBody>
      </p:sp>
      <p:grpSp>
        <p:nvGrpSpPr>
          <p:cNvPr id="36" name="Group 35">
            <a:extLst>
              <a:ext uri="{FF2B5EF4-FFF2-40B4-BE49-F238E27FC236}">
                <a16:creationId xmlns:a16="http://schemas.microsoft.com/office/drawing/2014/main" id="{E74AF0EB-8CAF-201D-E7BD-BF517E2D89C9}"/>
              </a:ext>
            </a:extLst>
          </p:cNvPr>
          <p:cNvGrpSpPr/>
          <p:nvPr/>
        </p:nvGrpSpPr>
        <p:grpSpPr>
          <a:xfrm>
            <a:off x="-119915" y="2123353"/>
            <a:ext cx="4624699" cy="3260861"/>
            <a:chOff x="-119916" y="1637206"/>
            <a:chExt cx="4878382" cy="3412517"/>
          </a:xfrm>
        </p:grpSpPr>
        <p:grpSp>
          <p:nvGrpSpPr>
            <p:cNvPr id="28" name="Group 27">
              <a:extLst>
                <a:ext uri="{FF2B5EF4-FFF2-40B4-BE49-F238E27FC236}">
                  <a16:creationId xmlns:a16="http://schemas.microsoft.com/office/drawing/2014/main" id="{C3A0026E-2903-AE9D-B2D9-6C30D4DF4E35}"/>
                </a:ext>
              </a:extLst>
            </p:cNvPr>
            <p:cNvGrpSpPr/>
            <p:nvPr/>
          </p:nvGrpSpPr>
          <p:grpSpPr>
            <a:xfrm>
              <a:off x="-119916" y="1825454"/>
              <a:ext cx="4878382" cy="3224269"/>
              <a:chOff x="119634" y="3352800"/>
              <a:chExt cx="4878382" cy="3224269"/>
            </a:xfrm>
          </p:grpSpPr>
          <p:pic>
            <p:nvPicPr>
              <p:cNvPr id="10" name="Picture 10">
                <a:extLst>
                  <a:ext uri="{FF2B5EF4-FFF2-40B4-BE49-F238E27FC236}">
                    <a16:creationId xmlns:a16="http://schemas.microsoft.com/office/drawing/2014/main" id="{7279082E-7232-E7BB-E0C9-354B99568D2A}"/>
                  </a:ext>
                </a:extLst>
              </p:cNvPr>
              <p:cNvPicPr>
                <a:picLocks noChangeAspect="1" noChangeArrowheads="1"/>
              </p:cNvPicPr>
              <p:nvPr/>
            </p:nvPicPr>
            <p:blipFill>
              <a:blip r:embed="rId3" cstate="print"/>
              <a:srcRect/>
              <a:stretch>
                <a:fillRect/>
              </a:stretch>
            </p:blipFill>
            <p:spPr bwMode="auto">
              <a:xfrm>
                <a:off x="604243" y="3391307"/>
                <a:ext cx="4393773" cy="2818357"/>
              </a:xfrm>
              <a:prstGeom prst="rect">
                <a:avLst/>
              </a:prstGeom>
              <a:solidFill>
                <a:schemeClr val="bg2"/>
              </a:solidFill>
              <a:ln w="9525">
                <a:noFill/>
                <a:miter lim="800000"/>
                <a:headEnd/>
                <a:tailEnd/>
              </a:ln>
            </p:spPr>
          </p:pic>
          <p:cxnSp>
            <p:nvCxnSpPr>
              <p:cNvPr id="12" name="Straight Connector 11">
                <a:extLst>
                  <a:ext uri="{FF2B5EF4-FFF2-40B4-BE49-F238E27FC236}">
                    <a16:creationId xmlns:a16="http://schemas.microsoft.com/office/drawing/2014/main" id="{55FE8421-98DF-2C12-FE75-667DBA9B2AD6}"/>
                  </a:ext>
                </a:extLst>
              </p:cNvPr>
              <p:cNvCxnSpPr>
                <a:cxnSpLocks/>
              </p:cNvCxnSpPr>
              <p:nvPr/>
            </p:nvCxnSpPr>
            <p:spPr>
              <a:xfrm>
                <a:off x="571500" y="3352800"/>
                <a:ext cx="0" cy="28956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DDA364-A3AA-42F5-0A72-6967CB91D573}"/>
                  </a:ext>
                </a:extLst>
              </p:cNvPr>
              <p:cNvCxnSpPr>
                <a:cxnSpLocks/>
              </p:cNvCxnSpPr>
              <p:nvPr/>
            </p:nvCxnSpPr>
            <p:spPr>
              <a:xfrm flipH="1">
                <a:off x="552450" y="6234498"/>
                <a:ext cx="444556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8538CA-DF76-4C2B-9B64-F74D29C105A5}"/>
                  </a:ext>
                </a:extLst>
              </p:cNvPr>
              <p:cNvSpPr txBox="1"/>
              <p:nvPr/>
            </p:nvSpPr>
            <p:spPr>
              <a:xfrm>
                <a:off x="119634" y="4257279"/>
                <a:ext cx="486989" cy="744163"/>
              </a:xfrm>
              <a:prstGeom prst="rect">
                <a:avLst/>
              </a:prstGeom>
              <a:noFill/>
            </p:spPr>
            <p:txBody>
              <a:bodyPr vert="vert270" wrap="none" rtlCol="0">
                <a:spAutoFit/>
              </a:bodyPr>
              <a:lstStyle/>
              <a:p>
                <a:r>
                  <a:rPr lang="en-AU" dirty="0"/>
                  <a:t>Log(N)</a:t>
                </a:r>
              </a:p>
            </p:txBody>
          </p:sp>
          <p:sp>
            <p:nvSpPr>
              <p:cNvPr id="15" name="TextBox 14">
                <a:extLst>
                  <a:ext uri="{FF2B5EF4-FFF2-40B4-BE49-F238E27FC236}">
                    <a16:creationId xmlns:a16="http://schemas.microsoft.com/office/drawing/2014/main" id="{ED272431-4711-7FBC-AB38-057C97143E36}"/>
                  </a:ext>
                </a:extLst>
              </p:cNvPr>
              <p:cNvSpPr txBox="1"/>
              <p:nvPr/>
            </p:nvSpPr>
            <p:spPr>
              <a:xfrm>
                <a:off x="2670324" y="6190560"/>
                <a:ext cx="275960" cy="386509"/>
              </a:xfrm>
              <a:prstGeom prst="rect">
                <a:avLst/>
              </a:prstGeom>
              <a:noFill/>
            </p:spPr>
            <p:txBody>
              <a:bodyPr wrap="none" rtlCol="0">
                <a:spAutoFit/>
              </a:bodyPr>
              <a:lstStyle/>
              <a:p>
                <a:r>
                  <a:rPr lang="en-AU" dirty="0"/>
                  <a:t>t</a:t>
                </a:r>
              </a:p>
            </p:txBody>
          </p:sp>
        </p:grpSp>
        <p:cxnSp>
          <p:nvCxnSpPr>
            <p:cNvPr id="16" name="Straight Arrow Connector 15">
              <a:extLst>
                <a:ext uri="{FF2B5EF4-FFF2-40B4-BE49-F238E27FC236}">
                  <a16:creationId xmlns:a16="http://schemas.microsoft.com/office/drawing/2014/main" id="{D5601ECF-D8CB-95CC-9D3E-E40014155B8A}"/>
                </a:ext>
              </a:extLst>
            </p:cNvPr>
            <p:cNvCxnSpPr/>
            <p:nvPr/>
          </p:nvCxnSpPr>
          <p:spPr>
            <a:xfrm>
              <a:off x="1826868" y="2018206"/>
              <a:ext cx="152400" cy="7620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D3F8E91-C527-3805-219D-A89CD11CCFFE}"/>
                </a:ext>
              </a:extLst>
            </p:cNvPr>
            <p:cNvSpPr txBox="1"/>
            <p:nvPr/>
          </p:nvSpPr>
          <p:spPr>
            <a:xfrm>
              <a:off x="1141068" y="1637206"/>
              <a:ext cx="1330631" cy="418718"/>
            </a:xfrm>
            <a:prstGeom prst="rect">
              <a:avLst/>
            </a:prstGeom>
            <a:noFill/>
          </p:spPr>
          <p:txBody>
            <a:bodyPr wrap="none" rtlCol="0">
              <a:spAutoFit/>
            </a:bodyPr>
            <a:lstStyle/>
            <a:p>
              <a:r>
                <a:rPr lang="en-AU" sz="2000" dirty="0">
                  <a:solidFill>
                    <a:srgbClr val="0000FF"/>
                  </a:solidFill>
                </a:rPr>
                <a:t>True value</a:t>
              </a:r>
            </a:p>
          </p:txBody>
        </p:sp>
        <p:cxnSp>
          <p:nvCxnSpPr>
            <p:cNvPr id="18" name="Straight Arrow Connector 17">
              <a:extLst>
                <a:ext uri="{FF2B5EF4-FFF2-40B4-BE49-F238E27FC236}">
                  <a16:creationId xmlns:a16="http://schemas.microsoft.com/office/drawing/2014/main" id="{4DE1EFE1-0FF3-033F-0CAA-E694C043C414}"/>
                </a:ext>
              </a:extLst>
            </p:cNvPr>
            <p:cNvCxnSpPr>
              <a:cxnSpLocks/>
            </p:cNvCxnSpPr>
            <p:nvPr/>
          </p:nvCxnSpPr>
          <p:spPr>
            <a:xfrm flipH="1" flipV="1">
              <a:off x="1989236" y="3565003"/>
              <a:ext cx="429963" cy="3437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B8E48E7-52E4-7ECE-396A-4B5F97299079}"/>
                </a:ext>
              </a:extLst>
            </p:cNvPr>
            <p:cNvSpPr txBox="1"/>
            <p:nvPr/>
          </p:nvSpPr>
          <p:spPr>
            <a:xfrm>
              <a:off x="1677898" y="3810464"/>
              <a:ext cx="2092722" cy="418718"/>
            </a:xfrm>
            <a:prstGeom prst="rect">
              <a:avLst/>
            </a:prstGeom>
            <a:noFill/>
          </p:spPr>
          <p:txBody>
            <a:bodyPr wrap="square" rtlCol="0">
              <a:spAutoFit/>
            </a:bodyPr>
            <a:lstStyle/>
            <a:p>
              <a:r>
                <a:rPr lang="en-AU" sz="2000" dirty="0"/>
                <a:t>Observed value</a:t>
              </a:r>
            </a:p>
          </p:txBody>
        </p:sp>
        <p:cxnSp>
          <p:nvCxnSpPr>
            <p:cNvPr id="20" name="Straight Arrow Connector 19">
              <a:extLst>
                <a:ext uri="{FF2B5EF4-FFF2-40B4-BE49-F238E27FC236}">
                  <a16:creationId xmlns:a16="http://schemas.microsoft.com/office/drawing/2014/main" id="{9BFEDAB4-1D70-9BEC-F986-0D36B6929040}"/>
                </a:ext>
              </a:extLst>
            </p:cNvPr>
            <p:cNvCxnSpPr>
              <a:cxnSpLocks/>
            </p:cNvCxnSpPr>
            <p:nvPr/>
          </p:nvCxnSpPr>
          <p:spPr>
            <a:xfrm>
              <a:off x="1989236" y="2853398"/>
              <a:ext cx="0" cy="552452"/>
            </a:xfrm>
            <a:prstGeom prst="straightConnector1">
              <a:avLst/>
            </a:prstGeom>
            <a:ln w="28575">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21" name="Title 1">
            <a:extLst>
              <a:ext uri="{FF2B5EF4-FFF2-40B4-BE49-F238E27FC236}">
                <a16:creationId xmlns:a16="http://schemas.microsoft.com/office/drawing/2014/main" id="{98112002-1144-519F-AB70-8C8643B748CE}"/>
              </a:ext>
            </a:extLst>
          </p:cNvPr>
          <p:cNvSpPr txBox="1">
            <a:spLocks/>
          </p:cNvSpPr>
          <p:nvPr/>
        </p:nvSpPr>
        <p:spPr>
          <a:xfrm>
            <a:off x="189712" y="324972"/>
            <a:ext cx="4382288"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000" b="1" dirty="0">
                <a:solidFill>
                  <a:srgbClr val="C00000"/>
                </a:solidFill>
                <a:latin typeface="Lucida Sans" panose="020B0602030504020204" pitchFamily="34" charset="77"/>
                <a:cs typeface="Calibri" panose="020F0502020204030204" pitchFamily="34" charset="0"/>
              </a:rPr>
              <a:t>Observation error</a:t>
            </a:r>
          </a:p>
        </p:txBody>
      </p:sp>
      <p:grpSp>
        <p:nvGrpSpPr>
          <p:cNvPr id="52" name="Group 51">
            <a:extLst>
              <a:ext uri="{FF2B5EF4-FFF2-40B4-BE49-F238E27FC236}">
                <a16:creationId xmlns:a16="http://schemas.microsoft.com/office/drawing/2014/main" id="{F580A9C8-A277-2A2D-752B-EDA2749405F8}"/>
              </a:ext>
            </a:extLst>
          </p:cNvPr>
          <p:cNvGrpSpPr/>
          <p:nvPr/>
        </p:nvGrpSpPr>
        <p:grpSpPr>
          <a:xfrm>
            <a:off x="4430865" y="1875152"/>
            <a:ext cx="4689987" cy="3507154"/>
            <a:chOff x="4430864" y="1689956"/>
            <a:chExt cx="4689986" cy="3507153"/>
          </a:xfrm>
        </p:grpSpPr>
        <p:grpSp>
          <p:nvGrpSpPr>
            <p:cNvPr id="37" name="Group 36">
              <a:extLst>
                <a:ext uri="{FF2B5EF4-FFF2-40B4-BE49-F238E27FC236}">
                  <a16:creationId xmlns:a16="http://schemas.microsoft.com/office/drawing/2014/main" id="{D97643A1-4E06-6C67-C89F-033E62A34720}"/>
                </a:ext>
              </a:extLst>
            </p:cNvPr>
            <p:cNvGrpSpPr/>
            <p:nvPr/>
          </p:nvGrpSpPr>
          <p:grpSpPr>
            <a:xfrm>
              <a:off x="4430864" y="2090066"/>
              <a:ext cx="4689986" cy="3107043"/>
              <a:chOff x="4454014" y="1778164"/>
              <a:chExt cx="4878386" cy="3131941"/>
            </a:xfrm>
          </p:grpSpPr>
          <p:cxnSp>
            <p:nvCxnSpPr>
              <p:cNvPr id="32" name="Straight Connector 31">
                <a:extLst>
                  <a:ext uri="{FF2B5EF4-FFF2-40B4-BE49-F238E27FC236}">
                    <a16:creationId xmlns:a16="http://schemas.microsoft.com/office/drawing/2014/main" id="{942D40F8-3F41-F8C6-0A14-F774D56D4469}"/>
                  </a:ext>
                </a:extLst>
              </p:cNvPr>
              <p:cNvCxnSpPr>
                <a:cxnSpLocks/>
              </p:cNvCxnSpPr>
              <p:nvPr/>
            </p:nvCxnSpPr>
            <p:spPr>
              <a:xfrm>
                <a:off x="4905880" y="1778164"/>
                <a:ext cx="0" cy="281749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82FD3D-5F4A-1A59-83BE-6B1EA4719E0F}"/>
                  </a:ext>
                </a:extLst>
              </p:cNvPr>
              <p:cNvCxnSpPr>
                <a:cxnSpLocks/>
              </p:cNvCxnSpPr>
              <p:nvPr/>
            </p:nvCxnSpPr>
            <p:spPr>
              <a:xfrm flipH="1">
                <a:off x="4886830" y="4581751"/>
                <a:ext cx="44455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AB8D0B9-B0E2-93CB-5AD1-A37FFC1521EF}"/>
                  </a:ext>
                </a:extLst>
              </p:cNvPr>
              <p:cNvSpPr txBox="1"/>
              <p:nvPr/>
            </p:nvSpPr>
            <p:spPr>
              <a:xfrm>
                <a:off x="4454014" y="2631904"/>
                <a:ext cx="480210" cy="716790"/>
              </a:xfrm>
              <a:prstGeom prst="rect">
                <a:avLst/>
              </a:prstGeom>
              <a:noFill/>
            </p:spPr>
            <p:txBody>
              <a:bodyPr vert="vert270" wrap="none" rtlCol="0">
                <a:spAutoFit/>
              </a:bodyPr>
              <a:lstStyle/>
              <a:p>
                <a:r>
                  <a:rPr lang="en-AU" dirty="0"/>
                  <a:t>Log(N)</a:t>
                </a:r>
              </a:p>
            </p:txBody>
          </p:sp>
          <p:sp>
            <p:nvSpPr>
              <p:cNvPr id="35" name="TextBox 34">
                <a:extLst>
                  <a:ext uri="{FF2B5EF4-FFF2-40B4-BE49-F238E27FC236}">
                    <a16:creationId xmlns:a16="http://schemas.microsoft.com/office/drawing/2014/main" id="{C3921CB2-669B-22AB-3609-CD1713649C8B}"/>
                  </a:ext>
                </a:extLst>
              </p:cNvPr>
              <p:cNvSpPr txBox="1"/>
              <p:nvPr/>
            </p:nvSpPr>
            <p:spPr>
              <a:xfrm>
                <a:off x="7004704" y="4537813"/>
                <a:ext cx="272119" cy="372292"/>
              </a:xfrm>
              <a:prstGeom prst="rect">
                <a:avLst/>
              </a:prstGeom>
              <a:noFill/>
            </p:spPr>
            <p:txBody>
              <a:bodyPr wrap="none" rtlCol="0">
                <a:spAutoFit/>
              </a:bodyPr>
              <a:lstStyle/>
              <a:p>
                <a:r>
                  <a:rPr lang="en-AU" dirty="0"/>
                  <a:t>t</a:t>
                </a:r>
              </a:p>
            </p:txBody>
          </p:sp>
        </p:grpSp>
        <p:pic>
          <p:nvPicPr>
            <p:cNvPr id="41" name="Picture 5">
              <a:extLst>
                <a:ext uri="{FF2B5EF4-FFF2-40B4-BE49-F238E27FC236}">
                  <a16:creationId xmlns:a16="http://schemas.microsoft.com/office/drawing/2014/main" id="{A79C4F01-FE57-A936-74A0-095BDE118311}"/>
                </a:ext>
              </a:extLst>
            </p:cNvPr>
            <p:cNvPicPr preferRelativeResize="0">
              <a:picLocks noChangeArrowheads="1"/>
            </p:cNvPicPr>
            <p:nvPr/>
          </p:nvPicPr>
          <p:blipFill>
            <a:blip r:embed="rId4" cstate="print"/>
            <a:srcRect/>
            <a:stretch>
              <a:fillRect/>
            </a:stretch>
          </p:blipFill>
          <p:spPr bwMode="auto">
            <a:xfrm>
              <a:off x="4893014" y="2139902"/>
              <a:ext cx="4165200" cy="2692800"/>
            </a:xfrm>
            <a:prstGeom prst="rect">
              <a:avLst/>
            </a:prstGeom>
            <a:noFill/>
            <a:ln w="9525">
              <a:noFill/>
              <a:miter lim="800000"/>
              <a:headEnd/>
              <a:tailEnd/>
            </a:ln>
          </p:spPr>
        </p:pic>
        <p:sp>
          <p:nvSpPr>
            <p:cNvPr id="42" name="TextBox 41">
              <a:extLst>
                <a:ext uri="{FF2B5EF4-FFF2-40B4-BE49-F238E27FC236}">
                  <a16:creationId xmlns:a16="http://schemas.microsoft.com/office/drawing/2014/main" id="{1AFBEB15-2E62-2252-FA40-F6A0391C9C6F}"/>
                </a:ext>
              </a:extLst>
            </p:cNvPr>
            <p:cNvSpPr txBox="1"/>
            <p:nvPr/>
          </p:nvSpPr>
          <p:spPr>
            <a:xfrm>
              <a:off x="4906271" y="3723914"/>
              <a:ext cx="1807042" cy="400110"/>
            </a:xfrm>
            <a:prstGeom prst="rect">
              <a:avLst/>
            </a:prstGeom>
            <a:noFill/>
          </p:spPr>
          <p:txBody>
            <a:bodyPr wrap="square" rtlCol="0">
              <a:spAutoFit/>
            </a:bodyPr>
            <a:lstStyle/>
            <a:p>
              <a:r>
                <a:rPr lang="en-AU" sz="2000" dirty="0"/>
                <a:t>Expected value</a:t>
              </a:r>
            </a:p>
          </p:txBody>
        </p:sp>
        <p:cxnSp>
          <p:nvCxnSpPr>
            <p:cNvPr id="43" name="Straight Arrow Connector 42">
              <a:extLst>
                <a:ext uri="{FF2B5EF4-FFF2-40B4-BE49-F238E27FC236}">
                  <a16:creationId xmlns:a16="http://schemas.microsoft.com/office/drawing/2014/main" id="{BDB3F627-9337-7366-7FC5-5F9DB62F4546}"/>
                </a:ext>
              </a:extLst>
            </p:cNvPr>
            <p:cNvCxnSpPr/>
            <p:nvPr/>
          </p:nvCxnSpPr>
          <p:spPr>
            <a:xfrm flipV="1">
              <a:off x="5423351" y="3175067"/>
              <a:ext cx="119326" cy="5945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CBD6F8C-EE02-0B20-CDEA-658D2C229C11}"/>
                </a:ext>
              </a:extLst>
            </p:cNvPr>
            <p:cNvCxnSpPr>
              <a:cxnSpLocks/>
            </p:cNvCxnSpPr>
            <p:nvPr/>
          </p:nvCxnSpPr>
          <p:spPr>
            <a:xfrm>
              <a:off x="5423351" y="2022783"/>
              <a:ext cx="106068" cy="703153"/>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28C2721-1E81-3398-375C-D41395D5C8C1}"/>
                </a:ext>
              </a:extLst>
            </p:cNvPr>
            <p:cNvSpPr txBox="1"/>
            <p:nvPr/>
          </p:nvSpPr>
          <p:spPr>
            <a:xfrm>
              <a:off x="4872892" y="1689956"/>
              <a:ext cx="1637328" cy="400110"/>
            </a:xfrm>
            <a:prstGeom prst="rect">
              <a:avLst/>
            </a:prstGeom>
            <a:noFill/>
          </p:spPr>
          <p:txBody>
            <a:bodyPr wrap="square" rtlCol="0">
              <a:spAutoFit/>
            </a:bodyPr>
            <a:lstStyle/>
            <a:p>
              <a:r>
                <a:rPr lang="en-AU" sz="2000" dirty="0">
                  <a:solidFill>
                    <a:srgbClr val="0000FF"/>
                  </a:solidFill>
                </a:rPr>
                <a:t>True value</a:t>
              </a:r>
            </a:p>
          </p:txBody>
        </p:sp>
        <p:cxnSp>
          <p:nvCxnSpPr>
            <p:cNvPr id="46" name="Straight Arrow Connector 45">
              <a:extLst>
                <a:ext uri="{FF2B5EF4-FFF2-40B4-BE49-F238E27FC236}">
                  <a16:creationId xmlns:a16="http://schemas.microsoft.com/office/drawing/2014/main" id="{6885CD7E-EAE2-F240-7715-DBB8461DAA70}"/>
                </a:ext>
              </a:extLst>
            </p:cNvPr>
            <p:cNvCxnSpPr>
              <a:cxnSpLocks/>
            </p:cNvCxnSpPr>
            <p:nvPr/>
          </p:nvCxnSpPr>
          <p:spPr>
            <a:xfrm>
              <a:off x="5542677" y="2830194"/>
              <a:ext cx="0" cy="360000"/>
            </a:xfrm>
            <a:prstGeom prst="straightConnector1">
              <a:avLst/>
            </a:prstGeom>
            <a:ln w="2540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BFD20467-7624-11E1-0991-02943AE9E2A3}"/>
              </a:ext>
            </a:extLst>
          </p:cNvPr>
          <p:cNvSpPr txBox="1"/>
          <p:nvPr/>
        </p:nvSpPr>
        <p:spPr>
          <a:xfrm>
            <a:off x="4740495" y="987675"/>
            <a:ext cx="4498032" cy="923330"/>
          </a:xfrm>
          <a:prstGeom prst="rect">
            <a:avLst/>
          </a:prstGeom>
          <a:noFill/>
        </p:spPr>
        <p:txBody>
          <a:bodyPr wrap="square" rtlCol="0">
            <a:spAutoFit/>
          </a:bodyPr>
          <a:lstStyle/>
          <a:p>
            <a:r>
              <a:rPr lang="en-AU" b="1" dirty="0">
                <a:solidFill>
                  <a:schemeClr val="accent6">
                    <a:lumMod val="75000"/>
                  </a:schemeClr>
                </a:solidFill>
              </a:rPr>
              <a:t>The process error is the difference between the expected value and the actual value at time t</a:t>
            </a:r>
          </a:p>
        </p:txBody>
      </p:sp>
      <p:sp>
        <p:nvSpPr>
          <p:cNvPr id="50" name="Title 1">
            <a:extLst>
              <a:ext uri="{FF2B5EF4-FFF2-40B4-BE49-F238E27FC236}">
                <a16:creationId xmlns:a16="http://schemas.microsoft.com/office/drawing/2014/main" id="{E39741F5-6369-FFF2-E99C-DD5CBF2592F0}"/>
              </a:ext>
            </a:extLst>
          </p:cNvPr>
          <p:cNvSpPr txBox="1">
            <a:spLocks/>
          </p:cNvSpPr>
          <p:nvPr/>
        </p:nvSpPr>
        <p:spPr>
          <a:xfrm>
            <a:off x="4740495" y="326902"/>
            <a:ext cx="4382288"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sz="3000" b="1" dirty="0">
                <a:solidFill>
                  <a:schemeClr val="accent6">
                    <a:lumMod val="75000"/>
                  </a:schemeClr>
                </a:solidFill>
                <a:latin typeface="Lucida Sans" panose="020B0602030504020204" pitchFamily="34" charset="77"/>
                <a:cs typeface="Calibri" panose="020F0502020204030204" pitchFamily="34" charset="0"/>
              </a:rPr>
              <a:t>Process error</a:t>
            </a:r>
          </a:p>
        </p:txBody>
      </p:sp>
      <p:sp>
        <p:nvSpPr>
          <p:cNvPr id="53" name="Rectangle 52">
            <a:extLst>
              <a:ext uri="{FF2B5EF4-FFF2-40B4-BE49-F238E27FC236}">
                <a16:creationId xmlns:a16="http://schemas.microsoft.com/office/drawing/2014/main" id="{4F105177-0C6F-4F09-DBD1-3875511F7B33}"/>
              </a:ext>
            </a:extLst>
          </p:cNvPr>
          <p:cNvSpPr/>
          <p:nvPr/>
        </p:nvSpPr>
        <p:spPr>
          <a:xfrm>
            <a:off x="18578" y="6524347"/>
            <a:ext cx="6981279" cy="276999"/>
          </a:xfrm>
          <a:prstGeom prst="rect">
            <a:avLst/>
          </a:prstGeom>
        </p:spPr>
        <p:txBody>
          <a:bodyPr wrap="square">
            <a:spAutoFit/>
          </a:bodyPr>
          <a:lstStyle/>
          <a:p>
            <a:r>
              <a:rPr lang="en-AU" sz="1200" dirty="0">
                <a:solidFill>
                  <a:schemeClr val="tx1">
                    <a:lumMod val="65000"/>
                    <a:lumOff val="35000"/>
                  </a:schemeClr>
                </a:solidFill>
              </a:rPr>
              <a:t>Holmes </a:t>
            </a:r>
            <a:r>
              <a:rPr lang="en-AU" sz="1200" i="1" dirty="0">
                <a:solidFill>
                  <a:schemeClr val="tx1">
                    <a:lumMod val="65000"/>
                    <a:lumOff val="35000"/>
                  </a:schemeClr>
                </a:solidFill>
              </a:rPr>
              <a:t>et al</a:t>
            </a:r>
            <a:r>
              <a:rPr lang="en-AU" sz="1200" dirty="0">
                <a:solidFill>
                  <a:schemeClr val="tx1">
                    <a:lumMod val="65000"/>
                    <a:lumOff val="35000"/>
                  </a:schemeClr>
                </a:solidFill>
              </a:rPr>
              <a:t>. (2012). MARSS: Multivariate autoregressive state-space models for </a:t>
            </a:r>
            <a:r>
              <a:rPr lang="en-AU" sz="1200" dirty="0" err="1">
                <a:solidFill>
                  <a:schemeClr val="tx1">
                    <a:lumMod val="65000"/>
                    <a:lumOff val="35000"/>
                  </a:schemeClr>
                </a:solidFill>
              </a:rPr>
              <a:t>analyzing</a:t>
            </a:r>
            <a:r>
              <a:rPr lang="en-AU" sz="1200" dirty="0">
                <a:solidFill>
                  <a:schemeClr val="tx1">
                    <a:lumMod val="65000"/>
                    <a:lumOff val="35000"/>
                  </a:schemeClr>
                </a:solidFill>
              </a:rPr>
              <a:t> time-series data</a:t>
            </a:r>
          </a:p>
        </p:txBody>
      </p:sp>
      <p:sp>
        <p:nvSpPr>
          <p:cNvPr id="4" name="Slide Number Placeholder 3">
            <a:extLst>
              <a:ext uri="{FF2B5EF4-FFF2-40B4-BE49-F238E27FC236}">
                <a16:creationId xmlns:a16="http://schemas.microsoft.com/office/drawing/2014/main" id="{D86AB0CB-4F77-7092-3C62-1DD78DB15590}"/>
              </a:ext>
            </a:extLst>
          </p:cNvPr>
          <p:cNvSpPr>
            <a:spLocks noGrp="1"/>
          </p:cNvSpPr>
          <p:nvPr>
            <p:ph type="sldNum" sz="quarter" idx="12"/>
          </p:nvPr>
        </p:nvSpPr>
        <p:spPr/>
        <p:txBody>
          <a:bodyPr/>
          <a:lstStyle/>
          <a:p>
            <a:fld id="{1A0A4A21-9553-C341-AB5C-38362A1101AE}" type="slidenum">
              <a:rPr lang="en-US" smtClean="0"/>
              <a:t>4</a:t>
            </a:fld>
            <a:endParaRPr lang="en-US"/>
          </a:p>
        </p:txBody>
      </p:sp>
      <p:sp>
        <p:nvSpPr>
          <p:cNvPr id="2" name="TextBox 1">
            <a:extLst>
              <a:ext uri="{FF2B5EF4-FFF2-40B4-BE49-F238E27FC236}">
                <a16:creationId xmlns:a16="http://schemas.microsoft.com/office/drawing/2014/main" id="{34DACE67-A331-5BBF-1AFC-05E2974FCFD0}"/>
              </a:ext>
            </a:extLst>
          </p:cNvPr>
          <p:cNvSpPr txBox="1"/>
          <p:nvPr/>
        </p:nvSpPr>
        <p:spPr>
          <a:xfrm>
            <a:off x="3955593" y="5582778"/>
            <a:ext cx="1167307" cy="646331"/>
          </a:xfrm>
          <a:prstGeom prst="rect">
            <a:avLst/>
          </a:prstGeom>
          <a:noFill/>
        </p:spPr>
        <p:txBody>
          <a:bodyPr wrap="none" rtlCol="0">
            <a:spAutoFit/>
          </a:bodyPr>
          <a:lstStyle/>
          <a:p>
            <a:r>
              <a:rPr lang="en-US" sz="3600" b="1" dirty="0">
                <a:solidFill>
                  <a:srgbClr val="996828"/>
                </a:solidFill>
              </a:rPr>
              <a:t>NAs?</a:t>
            </a:r>
          </a:p>
        </p:txBody>
      </p:sp>
    </p:spTree>
    <p:extLst>
      <p:ext uri="{BB962C8B-B14F-4D97-AF65-F5344CB8AC3E}">
        <p14:creationId xmlns:p14="http://schemas.microsoft.com/office/powerpoint/2010/main" val="266854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randombar(horizontal)">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randombar(horizontal)">
                                      <p:cBhvr>
                                        <p:cTn id="18" dur="500"/>
                                        <p:tgtEl>
                                          <p:spTgt spid="5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randombar(horizontal)">
                                      <p:cBhvr>
                                        <p:cTn id="21" dur="500"/>
                                        <p:tgtEl>
                                          <p:spTgt spid="4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randombar(horizontal)">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6" presetClass="emph" presetSubtype="0" fill="hold" grpId="2" nodeType="withEffect">
                                  <p:stCondLst>
                                    <p:cond delay="0"/>
                                  </p:stCondLst>
                                  <p:childTnLst>
                                    <p:animScale>
                                      <p:cBhvr>
                                        <p:cTn id="30"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49" grpId="0"/>
      <p:bldP spid="50" grpId="0"/>
      <p:bldP spid="2" grpId="1"/>
      <p:bldP spid="2"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66A2FA-7DC1-BDBB-6176-DBE6D2E489F9}"/>
              </a:ext>
            </a:extLst>
          </p:cNvPr>
          <p:cNvSpPr/>
          <p:nvPr/>
        </p:nvSpPr>
        <p:spPr>
          <a:xfrm>
            <a:off x="7" y="3627978"/>
            <a:ext cx="9144001" cy="2569899"/>
          </a:xfrm>
          <a:prstGeom prst="rect">
            <a:avLst/>
          </a:prstGeom>
          <a:solidFill>
            <a:schemeClr val="accent6">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9452AA-6046-C061-EE92-BD6AABB439E4}"/>
              </a:ext>
            </a:extLst>
          </p:cNvPr>
          <p:cNvSpPr/>
          <p:nvPr/>
        </p:nvSpPr>
        <p:spPr>
          <a:xfrm>
            <a:off x="1" y="1043167"/>
            <a:ext cx="9144000" cy="25704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20F95EF-CE55-0E9F-24B8-AC0EA58058F6}"/>
              </a:ext>
            </a:extLst>
          </p:cNvPr>
          <p:cNvCxnSpPr>
            <a:cxnSpLocks/>
          </p:cNvCxnSpPr>
          <p:nvPr/>
        </p:nvCxnSpPr>
        <p:spPr>
          <a:xfrm>
            <a:off x="5473943" y="1726723"/>
            <a:ext cx="0" cy="34413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773E53-4EE6-3160-9209-9248212FBD55}"/>
              </a:ext>
            </a:extLst>
          </p:cNvPr>
          <p:cNvSpPr txBox="1"/>
          <p:nvPr/>
        </p:nvSpPr>
        <p:spPr>
          <a:xfrm>
            <a:off x="31298" y="1083163"/>
            <a:ext cx="1632755" cy="338554"/>
          </a:xfrm>
          <a:prstGeom prst="rect">
            <a:avLst/>
          </a:prstGeom>
          <a:noFill/>
        </p:spPr>
        <p:txBody>
          <a:bodyPr wrap="none" rtlCol="0">
            <a:spAutoFit/>
          </a:bodyPr>
          <a:lstStyle/>
          <a:p>
            <a:r>
              <a:rPr lang="en-US" sz="1600" b="1" dirty="0"/>
              <a:t>Process Equation</a:t>
            </a:r>
          </a:p>
        </p:txBody>
      </p:sp>
      <p:grpSp>
        <p:nvGrpSpPr>
          <p:cNvPr id="41" name="Group 40">
            <a:extLst>
              <a:ext uri="{FF2B5EF4-FFF2-40B4-BE49-F238E27FC236}">
                <a16:creationId xmlns:a16="http://schemas.microsoft.com/office/drawing/2014/main" id="{D332CF6B-46C9-07EF-894B-75183935C0E0}"/>
              </a:ext>
            </a:extLst>
          </p:cNvPr>
          <p:cNvGrpSpPr/>
          <p:nvPr/>
        </p:nvGrpSpPr>
        <p:grpSpPr>
          <a:xfrm>
            <a:off x="1728730" y="1196293"/>
            <a:ext cx="5148882" cy="2361650"/>
            <a:chOff x="1728729" y="1196292"/>
            <a:chExt cx="5148881" cy="2361649"/>
          </a:xfrm>
        </p:grpSpPr>
        <p:grpSp>
          <p:nvGrpSpPr>
            <p:cNvPr id="40" name="Group 39">
              <a:extLst>
                <a:ext uri="{FF2B5EF4-FFF2-40B4-BE49-F238E27FC236}">
                  <a16:creationId xmlns:a16="http://schemas.microsoft.com/office/drawing/2014/main" id="{D15DB9F2-F307-F402-C4C5-244B0A024F1B}"/>
                </a:ext>
              </a:extLst>
            </p:cNvPr>
            <p:cNvGrpSpPr/>
            <p:nvPr/>
          </p:nvGrpSpPr>
          <p:grpSpPr>
            <a:xfrm>
              <a:off x="1728729" y="1196292"/>
              <a:ext cx="4689650" cy="2361649"/>
              <a:chOff x="1728729" y="1196292"/>
              <a:chExt cx="4689650" cy="236164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4AE1FF-2A8B-E5EF-93DB-FB02BEFF665F}"/>
                      </a:ext>
                    </a:extLst>
                  </p:cNvPr>
                  <p:cNvSpPr txBox="1"/>
                  <p:nvPr/>
                </p:nvSpPr>
                <p:spPr>
                  <a:xfrm>
                    <a:off x="2608684" y="2016575"/>
                    <a:ext cx="38096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AU" sz="2400" b="1" i="1">
                                  <a:latin typeface="Cambria Math" panose="02040503050406030204" pitchFamily="18" charset="0"/>
                                </a:rPr>
                                <m:t>𝑿</m:t>
                              </m:r>
                            </m:e>
                            <m:sub>
                              <m:r>
                                <a:rPr lang="en-AU" sz="2400" i="1">
                                  <a:latin typeface="Cambria Math" panose="02040503050406030204" pitchFamily="18" charset="0"/>
                                </a:rPr>
                                <m:t>𝑡</m:t>
                              </m:r>
                            </m:sub>
                          </m:sSub>
                          <m:r>
                            <a:rPr lang="en-AU" sz="2400" b="1" i="1">
                              <a:latin typeface="Cambria Math" panose="02040503050406030204" pitchFamily="18" charset="0"/>
                            </a:rPr>
                            <m:t>=</m:t>
                          </m:r>
                          <m:sSub>
                            <m:sSubPr>
                              <m:ctrlPr>
                                <a:rPr lang="en-AU" sz="2400" b="1" i="1">
                                  <a:latin typeface="Cambria Math" panose="02040503050406030204" pitchFamily="18" charset="0"/>
                                </a:rPr>
                              </m:ctrlPr>
                            </m:sSubPr>
                            <m:e>
                              <m:r>
                                <a:rPr lang="en-AU" sz="2400" b="1" i="1">
                                  <a:latin typeface="Cambria Math" panose="02040503050406030204" pitchFamily="18" charset="0"/>
                                </a:rPr>
                                <m:t>𝒖</m:t>
                              </m:r>
                              <m:r>
                                <a:rPr lang="en-AU" sz="2400" b="1" i="1">
                                  <a:latin typeface="Cambria Math" panose="02040503050406030204" pitchFamily="18" charset="0"/>
                                </a:rPr>
                                <m:t>+</m:t>
                              </m:r>
                              <m:r>
                                <a:rPr lang="en-AU" sz="2400" b="1" i="1">
                                  <a:latin typeface="Cambria Math" panose="02040503050406030204" pitchFamily="18" charset="0"/>
                                </a:rPr>
                                <m:t>𝑩𝑿</m:t>
                              </m:r>
                            </m:e>
                            <m:sub>
                              <m:r>
                                <a:rPr lang="en-AU" sz="2400" i="1">
                                  <a:latin typeface="Cambria Math" panose="02040503050406030204" pitchFamily="18" charset="0"/>
                                </a:rPr>
                                <m:t>𝑡</m:t>
                              </m:r>
                              <m:r>
                                <a:rPr lang="en-AU" sz="2400" i="1">
                                  <a:latin typeface="Cambria Math" panose="02040503050406030204" pitchFamily="18" charset="0"/>
                                </a:rPr>
                                <m:t>−1</m:t>
                              </m:r>
                            </m:sub>
                          </m:sSub>
                          <m:r>
                            <a:rPr lang="en-AU" sz="2400" b="1" i="1">
                              <a:latin typeface="Cambria Math" panose="02040503050406030204" pitchFamily="18" charset="0"/>
                            </a:rPr>
                            <m:t>+</m:t>
                          </m:r>
                          <m:sSub>
                            <m:sSubPr>
                              <m:ctrlPr>
                                <a:rPr lang="en-AU" sz="2400" b="1" i="1">
                                  <a:latin typeface="Cambria Math" panose="02040503050406030204" pitchFamily="18" charset="0"/>
                                </a:rPr>
                              </m:ctrlPr>
                            </m:sSubPr>
                            <m:e>
                              <m:r>
                                <a:rPr lang="en-AU" sz="2400" b="1" i="1">
                                  <a:latin typeface="Cambria Math" panose="02040503050406030204" pitchFamily="18" charset="0"/>
                                </a:rPr>
                                <m:t>𝑫𝒄</m:t>
                              </m:r>
                            </m:e>
                            <m:sub>
                              <m:r>
                                <a:rPr lang="en-AU" sz="2400" i="1">
                                  <a:latin typeface="Cambria Math" panose="02040503050406030204" pitchFamily="18" charset="0"/>
                                </a:rPr>
                                <m:t>𝑡</m:t>
                              </m:r>
                            </m:sub>
                          </m:sSub>
                          <m:r>
                            <a:rPr lang="en-AU" sz="2400" b="1" i="1">
                              <a:latin typeface="Cambria Math" panose="02040503050406030204" pitchFamily="18" charset="0"/>
                            </a:rPr>
                            <m:t>+</m:t>
                          </m:r>
                          <m:sSub>
                            <m:sSubPr>
                              <m:ctrlPr>
                                <a:rPr lang="en-AU" sz="2400" b="1" i="1">
                                  <a:latin typeface="Cambria Math" panose="02040503050406030204" pitchFamily="18" charset="0"/>
                                </a:rPr>
                              </m:ctrlPr>
                            </m:sSubPr>
                            <m:e>
                              <m:r>
                                <a:rPr lang="en-AU" sz="2400" b="1" i="1">
                                  <a:latin typeface="Cambria Math" panose="02040503050406030204" pitchFamily="18" charset="0"/>
                                </a:rPr>
                                <m:t>𝒘</m:t>
                              </m:r>
                            </m:e>
                            <m:sub>
                              <m:r>
                                <a:rPr lang="en-AU" sz="2400" i="1">
                                  <a:latin typeface="Cambria Math" panose="02040503050406030204" pitchFamily="18" charset="0"/>
                                </a:rPr>
                                <m:t>𝑡</m:t>
                              </m:r>
                            </m:sub>
                          </m:sSub>
                        </m:oMath>
                      </m:oMathPara>
                    </a14:m>
                    <a:endParaRPr lang="en-US" sz="2400" b="1" dirty="0"/>
                  </a:p>
                </p:txBody>
              </p:sp>
            </mc:Choice>
            <mc:Fallback xmlns="">
              <p:sp>
                <p:nvSpPr>
                  <p:cNvPr id="6" name="TextBox 5">
                    <a:extLst>
                      <a:ext uri="{FF2B5EF4-FFF2-40B4-BE49-F238E27FC236}">
                        <a16:creationId xmlns:a16="http://schemas.microsoft.com/office/drawing/2014/main" id="{054AE1FF-2A8B-E5EF-93DB-FB02BEFF665F}"/>
                      </a:ext>
                    </a:extLst>
                  </p:cNvPr>
                  <p:cNvSpPr txBox="1">
                    <a:spLocks noRot="1" noChangeAspect="1" noMove="1" noResize="1" noEditPoints="1" noAdjustHandles="1" noChangeArrowheads="1" noChangeShapeType="1" noTextEdit="1"/>
                  </p:cNvSpPr>
                  <p:nvPr/>
                </p:nvSpPr>
                <p:spPr>
                  <a:xfrm>
                    <a:off x="2608684" y="2016575"/>
                    <a:ext cx="3809695" cy="369332"/>
                  </a:xfrm>
                  <a:prstGeom prst="rect">
                    <a:avLst/>
                  </a:prstGeom>
                  <a:blipFill>
                    <a:blip r:embed="rId3"/>
                    <a:stretch>
                      <a:fillRect l="-1329" b="-1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CAA4374-2CA8-EF18-B5D4-E51303557EF4}"/>
                  </a:ext>
                </a:extLst>
              </p:cNvPr>
              <p:cNvSpPr txBox="1"/>
              <p:nvPr/>
            </p:nvSpPr>
            <p:spPr>
              <a:xfrm>
                <a:off x="1728729" y="2819277"/>
                <a:ext cx="1287253" cy="738664"/>
              </a:xfrm>
              <a:prstGeom prst="rect">
                <a:avLst/>
              </a:prstGeom>
              <a:noFill/>
              <a:ln>
                <a:noFill/>
              </a:ln>
            </p:spPr>
            <p:txBody>
              <a:bodyPr wrap="square" rtlCol="0">
                <a:spAutoFit/>
              </a:bodyPr>
              <a:lstStyle/>
              <a:p>
                <a:pPr algn="ctr"/>
                <a:r>
                  <a:rPr lang="en-US" sz="1400" dirty="0"/>
                  <a:t>True log population abundance</a:t>
                </a:r>
              </a:p>
            </p:txBody>
          </p:sp>
          <p:sp>
            <p:nvSpPr>
              <p:cNvPr id="8" name="TextBox 7">
                <a:extLst>
                  <a:ext uri="{FF2B5EF4-FFF2-40B4-BE49-F238E27FC236}">
                    <a16:creationId xmlns:a16="http://schemas.microsoft.com/office/drawing/2014/main" id="{C6E13AF0-27D4-76F4-E379-23405AF26BA0}"/>
                  </a:ext>
                </a:extLst>
              </p:cNvPr>
              <p:cNvSpPr txBox="1"/>
              <p:nvPr/>
            </p:nvSpPr>
            <p:spPr>
              <a:xfrm>
                <a:off x="2758022" y="1196292"/>
                <a:ext cx="1656522" cy="523220"/>
              </a:xfrm>
              <a:prstGeom prst="rect">
                <a:avLst/>
              </a:prstGeom>
              <a:noFill/>
              <a:ln>
                <a:noFill/>
              </a:ln>
            </p:spPr>
            <p:txBody>
              <a:bodyPr wrap="square" rtlCol="0">
                <a:spAutoFit/>
              </a:bodyPr>
              <a:lstStyle/>
              <a:p>
                <a:pPr algn="ctr"/>
                <a:r>
                  <a:rPr lang="en-US" sz="1400" dirty="0"/>
                  <a:t>Trend of the sub-population</a:t>
                </a:r>
              </a:p>
            </p:txBody>
          </p:sp>
          <p:sp>
            <p:nvSpPr>
              <p:cNvPr id="9" name="TextBox 8">
                <a:extLst>
                  <a:ext uri="{FF2B5EF4-FFF2-40B4-BE49-F238E27FC236}">
                    <a16:creationId xmlns:a16="http://schemas.microsoft.com/office/drawing/2014/main" id="{A3980D9B-609B-4B73-48AE-05087BDB0813}"/>
                  </a:ext>
                </a:extLst>
              </p:cNvPr>
              <p:cNvSpPr txBox="1"/>
              <p:nvPr/>
            </p:nvSpPr>
            <p:spPr>
              <a:xfrm>
                <a:off x="3325095" y="2780028"/>
                <a:ext cx="1656522" cy="738664"/>
              </a:xfrm>
              <a:prstGeom prst="rect">
                <a:avLst/>
              </a:prstGeom>
              <a:noFill/>
              <a:ln>
                <a:noFill/>
              </a:ln>
            </p:spPr>
            <p:txBody>
              <a:bodyPr wrap="square" rtlCol="0">
                <a:spAutoFit/>
              </a:bodyPr>
              <a:lstStyle/>
              <a:p>
                <a:pPr algn="ctr"/>
                <a:r>
                  <a:rPr lang="en-US" sz="1400" dirty="0"/>
                  <a:t>Density dependance &amp; Species interactions</a:t>
                </a:r>
              </a:p>
            </p:txBody>
          </p:sp>
          <p:sp>
            <p:nvSpPr>
              <p:cNvPr id="10" name="TextBox 9">
                <a:extLst>
                  <a:ext uri="{FF2B5EF4-FFF2-40B4-BE49-F238E27FC236}">
                    <a16:creationId xmlns:a16="http://schemas.microsoft.com/office/drawing/2014/main" id="{54B148EF-7545-6830-F6DA-09FA81BA97F9}"/>
                  </a:ext>
                </a:extLst>
              </p:cNvPr>
              <p:cNvSpPr txBox="1"/>
              <p:nvPr/>
            </p:nvSpPr>
            <p:spPr>
              <a:xfrm>
                <a:off x="4921971" y="1203496"/>
                <a:ext cx="1141324" cy="523220"/>
              </a:xfrm>
              <a:prstGeom prst="rect">
                <a:avLst/>
              </a:prstGeom>
              <a:noFill/>
              <a:ln>
                <a:noFill/>
              </a:ln>
            </p:spPr>
            <p:txBody>
              <a:bodyPr wrap="square" rtlCol="0">
                <a:spAutoFit/>
              </a:bodyPr>
              <a:lstStyle/>
              <a:p>
                <a:pPr algn="ctr"/>
                <a:r>
                  <a:rPr lang="en-US" sz="1400" dirty="0"/>
                  <a:t>Potential covariates</a:t>
                </a:r>
              </a:p>
            </p:txBody>
          </p:sp>
          <p:cxnSp>
            <p:nvCxnSpPr>
              <p:cNvPr id="11" name="Straight Arrow Connector 10">
                <a:extLst>
                  <a:ext uri="{FF2B5EF4-FFF2-40B4-BE49-F238E27FC236}">
                    <a16:creationId xmlns:a16="http://schemas.microsoft.com/office/drawing/2014/main" id="{C0BC7218-3E26-A828-4F52-F95A209689FE}"/>
                  </a:ext>
                </a:extLst>
              </p:cNvPr>
              <p:cNvCxnSpPr>
                <a:cxnSpLocks/>
                <a:stCxn id="7" idx="0"/>
              </p:cNvCxnSpPr>
              <p:nvPr/>
            </p:nvCxnSpPr>
            <p:spPr>
              <a:xfrm flipV="1">
                <a:off x="2372356" y="2415873"/>
                <a:ext cx="311072" cy="40340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E0477F-12A0-31EE-02AC-1FA9F907BC11}"/>
                  </a:ext>
                </a:extLst>
              </p:cNvPr>
              <p:cNvCxnSpPr>
                <a:cxnSpLocks/>
              </p:cNvCxnSpPr>
              <p:nvPr/>
            </p:nvCxnSpPr>
            <p:spPr>
              <a:xfrm>
                <a:off x="3482937" y="1726716"/>
                <a:ext cx="809" cy="28985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17888D-99F3-21B0-DC79-49D2D804E4A4}"/>
                  </a:ext>
                </a:extLst>
              </p:cNvPr>
              <p:cNvCxnSpPr>
                <a:cxnSpLocks/>
                <a:stCxn id="9" idx="0"/>
              </p:cNvCxnSpPr>
              <p:nvPr/>
            </p:nvCxnSpPr>
            <p:spPr>
              <a:xfrm flipH="1" flipV="1">
                <a:off x="4050598" y="2417278"/>
                <a:ext cx="102758" cy="3627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BED7E21E-1087-C68C-D54D-769496CEE4A9}"/>
                </a:ext>
              </a:extLst>
            </p:cNvPr>
            <p:cNvSpPr txBox="1"/>
            <p:nvPr/>
          </p:nvSpPr>
          <p:spPr>
            <a:xfrm>
              <a:off x="5457749" y="2652374"/>
              <a:ext cx="1419861" cy="307777"/>
            </a:xfrm>
            <a:prstGeom prst="rect">
              <a:avLst/>
            </a:prstGeom>
            <a:noFill/>
            <a:ln>
              <a:noFill/>
            </a:ln>
          </p:spPr>
          <p:txBody>
            <a:bodyPr wrap="square" rtlCol="0">
              <a:spAutoFit/>
            </a:bodyPr>
            <a:lstStyle/>
            <a:p>
              <a:pPr algn="ctr"/>
              <a:r>
                <a:rPr lang="en-US" sz="1400" dirty="0"/>
                <a:t>Process error</a:t>
              </a:r>
            </a:p>
          </p:txBody>
        </p:sp>
        <p:cxnSp>
          <p:nvCxnSpPr>
            <p:cNvPr id="17" name="Straight Arrow Connector 16">
              <a:extLst>
                <a:ext uri="{FF2B5EF4-FFF2-40B4-BE49-F238E27FC236}">
                  <a16:creationId xmlns:a16="http://schemas.microsoft.com/office/drawing/2014/main" id="{23FB894B-69A8-BA6B-4645-DCBF0B3DEA50}"/>
                </a:ext>
              </a:extLst>
            </p:cNvPr>
            <p:cNvCxnSpPr>
              <a:cxnSpLocks/>
            </p:cNvCxnSpPr>
            <p:nvPr/>
          </p:nvCxnSpPr>
          <p:spPr>
            <a:xfrm flipV="1">
              <a:off x="6135336" y="2401071"/>
              <a:ext cx="0" cy="2986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DEB3047F-88D7-DE85-DCAE-790F5AB18FB3}"/>
              </a:ext>
            </a:extLst>
          </p:cNvPr>
          <p:cNvSpPr txBox="1">
            <a:spLocks/>
          </p:cNvSpPr>
          <p:nvPr/>
        </p:nvSpPr>
        <p:spPr>
          <a:xfrm>
            <a:off x="7588" y="220148"/>
            <a:ext cx="9720039" cy="407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351" b="1" dirty="0">
                <a:ln>
                  <a:solidFill>
                    <a:srgbClr val="002060"/>
                  </a:solidFill>
                </a:ln>
                <a:solidFill>
                  <a:srgbClr val="002060"/>
                </a:solidFill>
                <a:latin typeface="Lucida Sans" panose="020B0602030504020204" pitchFamily="34" charset="77"/>
              </a:rPr>
              <a:t>Multivariate Auto-regressive State Space (MARSS) Model</a:t>
            </a:r>
          </a:p>
        </p:txBody>
      </p:sp>
      <p:grpSp>
        <p:nvGrpSpPr>
          <p:cNvPr id="39" name="Group 38">
            <a:extLst>
              <a:ext uri="{FF2B5EF4-FFF2-40B4-BE49-F238E27FC236}">
                <a16:creationId xmlns:a16="http://schemas.microsoft.com/office/drawing/2014/main" id="{A194B559-93BB-D996-F6BD-5B52659D683A}"/>
              </a:ext>
            </a:extLst>
          </p:cNvPr>
          <p:cNvGrpSpPr/>
          <p:nvPr/>
        </p:nvGrpSpPr>
        <p:grpSpPr>
          <a:xfrm>
            <a:off x="1878409" y="3880010"/>
            <a:ext cx="5250513" cy="2248337"/>
            <a:chOff x="1878400" y="3880004"/>
            <a:chExt cx="5250513" cy="2248338"/>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96820B-84AE-E4B1-3BE0-132EDDBBF7F1}"/>
                    </a:ext>
                  </a:extLst>
                </p:cNvPr>
                <p:cNvSpPr txBox="1"/>
                <p:nvPr/>
              </p:nvSpPr>
              <p:spPr>
                <a:xfrm>
                  <a:off x="2847755" y="4479704"/>
                  <a:ext cx="25335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AU" sz="2400" b="1" i="1">
                                <a:latin typeface="Cambria Math" panose="02040503050406030204" pitchFamily="18" charset="0"/>
                              </a:rPr>
                              <m:t>𝒀</m:t>
                            </m:r>
                          </m:e>
                          <m:sub>
                            <m:r>
                              <a:rPr lang="en-AU" sz="2400" i="1">
                                <a:latin typeface="Cambria Math" panose="02040503050406030204" pitchFamily="18" charset="0"/>
                              </a:rPr>
                              <m:t>𝑡</m:t>
                            </m:r>
                          </m:sub>
                        </m:sSub>
                        <m:r>
                          <a:rPr lang="en-AU" sz="2400" b="1" i="1">
                            <a:latin typeface="Cambria Math" panose="02040503050406030204" pitchFamily="18" charset="0"/>
                          </a:rPr>
                          <m:t>=</m:t>
                        </m:r>
                        <m:sSub>
                          <m:sSubPr>
                            <m:ctrlPr>
                              <a:rPr lang="en-AU" sz="2400" b="1" i="1">
                                <a:latin typeface="Cambria Math" panose="02040503050406030204" pitchFamily="18" charset="0"/>
                              </a:rPr>
                            </m:ctrlPr>
                          </m:sSubPr>
                          <m:e>
                            <m:r>
                              <a:rPr lang="en-AU" sz="2400" b="1" i="1">
                                <a:latin typeface="Cambria Math" panose="02040503050406030204" pitchFamily="18" charset="0"/>
                              </a:rPr>
                              <m:t>𝒂</m:t>
                            </m:r>
                            <m:r>
                              <a:rPr lang="en-AU" sz="2400" b="1" i="1">
                                <a:latin typeface="Cambria Math" panose="02040503050406030204" pitchFamily="18" charset="0"/>
                              </a:rPr>
                              <m:t>+</m:t>
                            </m:r>
                            <m:r>
                              <a:rPr lang="en-AU" sz="2400" b="1" i="1">
                                <a:latin typeface="Cambria Math" panose="02040503050406030204" pitchFamily="18" charset="0"/>
                              </a:rPr>
                              <m:t>𝒁𝑿</m:t>
                            </m:r>
                          </m:e>
                          <m:sub>
                            <m:r>
                              <a:rPr lang="en-AU" sz="2400" i="1">
                                <a:latin typeface="Cambria Math" panose="02040503050406030204" pitchFamily="18" charset="0"/>
                              </a:rPr>
                              <m:t>𝑡</m:t>
                            </m:r>
                          </m:sub>
                        </m:sSub>
                        <m:r>
                          <a:rPr lang="en-AU" sz="2400" b="1" i="1">
                            <a:latin typeface="Cambria Math" panose="02040503050406030204" pitchFamily="18" charset="0"/>
                          </a:rPr>
                          <m:t>+</m:t>
                        </m:r>
                        <m:sSub>
                          <m:sSubPr>
                            <m:ctrlPr>
                              <a:rPr lang="en-AU" sz="2400" b="1" i="1">
                                <a:latin typeface="Cambria Math" panose="02040503050406030204" pitchFamily="18" charset="0"/>
                              </a:rPr>
                            </m:ctrlPr>
                          </m:sSubPr>
                          <m:e>
                            <m:r>
                              <a:rPr lang="en-AU" sz="2400" b="1" i="1">
                                <a:latin typeface="Cambria Math" panose="02040503050406030204" pitchFamily="18" charset="0"/>
                              </a:rPr>
                              <m:t>𝒗</m:t>
                            </m:r>
                          </m:e>
                          <m:sub>
                            <m:r>
                              <a:rPr lang="en-AU" sz="2400" i="1">
                                <a:latin typeface="Cambria Math" panose="02040503050406030204" pitchFamily="18" charset="0"/>
                              </a:rPr>
                              <m:t>𝑡</m:t>
                            </m:r>
                          </m:sub>
                        </m:sSub>
                      </m:oMath>
                    </m:oMathPara>
                  </a14:m>
                  <a:endParaRPr lang="en-US" sz="2400" b="1" dirty="0"/>
                </a:p>
              </p:txBody>
            </p:sp>
          </mc:Choice>
          <mc:Fallback xmlns="">
            <p:sp>
              <p:nvSpPr>
                <p:cNvPr id="20" name="TextBox 19">
                  <a:extLst>
                    <a:ext uri="{FF2B5EF4-FFF2-40B4-BE49-F238E27FC236}">
                      <a16:creationId xmlns:a16="http://schemas.microsoft.com/office/drawing/2014/main" id="{2796820B-84AE-E4B1-3BE0-132EDDBBF7F1}"/>
                    </a:ext>
                  </a:extLst>
                </p:cNvPr>
                <p:cNvSpPr txBox="1">
                  <a:spLocks noRot="1" noChangeAspect="1" noMove="1" noResize="1" noEditPoints="1" noAdjustHandles="1" noChangeArrowheads="1" noChangeShapeType="1" noTextEdit="1"/>
                </p:cNvSpPr>
                <p:nvPr/>
              </p:nvSpPr>
              <p:spPr>
                <a:xfrm>
                  <a:off x="2847755" y="4479704"/>
                  <a:ext cx="2533579" cy="369332"/>
                </a:xfrm>
                <a:prstGeom prst="rect">
                  <a:avLst/>
                </a:prstGeom>
                <a:blipFill>
                  <a:blip r:embed="rId4"/>
                  <a:stretch>
                    <a:fillRect l="-2500" r="-500" b="-1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028D639-70D2-711C-A473-8A82C20F85EB}"/>
                </a:ext>
              </a:extLst>
            </p:cNvPr>
            <p:cNvSpPr txBox="1"/>
            <p:nvPr/>
          </p:nvSpPr>
          <p:spPr>
            <a:xfrm>
              <a:off x="1878400" y="5302850"/>
              <a:ext cx="1453211" cy="738664"/>
            </a:xfrm>
            <a:prstGeom prst="rect">
              <a:avLst/>
            </a:prstGeom>
            <a:noFill/>
            <a:ln>
              <a:noFill/>
            </a:ln>
          </p:spPr>
          <p:txBody>
            <a:bodyPr wrap="square" rtlCol="0">
              <a:spAutoFit/>
            </a:bodyPr>
            <a:lstStyle/>
            <a:p>
              <a:pPr algn="ctr"/>
              <a:r>
                <a:rPr lang="en-US" sz="1400" dirty="0"/>
                <a:t>Observed log population abundance</a:t>
              </a:r>
            </a:p>
          </p:txBody>
        </p:sp>
        <p:sp>
          <p:nvSpPr>
            <p:cNvPr id="22" name="TextBox 21">
              <a:extLst>
                <a:ext uri="{FF2B5EF4-FFF2-40B4-BE49-F238E27FC236}">
                  <a16:creationId xmlns:a16="http://schemas.microsoft.com/office/drawing/2014/main" id="{8A7406E2-A5DA-F075-8120-0F8E2E5007D4}"/>
                </a:ext>
              </a:extLst>
            </p:cNvPr>
            <p:cNvSpPr txBox="1"/>
            <p:nvPr/>
          </p:nvSpPr>
          <p:spPr>
            <a:xfrm>
              <a:off x="3443500" y="5389678"/>
              <a:ext cx="2044291" cy="738664"/>
            </a:xfrm>
            <a:prstGeom prst="rect">
              <a:avLst/>
            </a:prstGeom>
            <a:noFill/>
            <a:ln>
              <a:noFill/>
            </a:ln>
          </p:spPr>
          <p:txBody>
            <a:bodyPr wrap="square" rtlCol="0">
              <a:spAutoFit/>
            </a:bodyPr>
            <a:lstStyle/>
            <a:p>
              <a:pPr algn="ctr"/>
              <a:r>
                <a:rPr lang="en-AU" sz="1400" dirty="0"/>
                <a:t>Relates each observation time series to a different state process </a:t>
              </a:r>
            </a:p>
          </p:txBody>
        </p:sp>
        <p:sp>
          <p:nvSpPr>
            <p:cNvPr id="23" name="TextBox 22">
              <a:extLst>
                <a:ext uri="{FF2B5EF4-FFF2-40B4-BE49-F238E27FC236}">
                  <a16:creationId xmlns:a16="http://schemas.microsoft.com/office/drawing/2014/main" id="{B0966215-C07C-320D-EDC2-38722E67F0EA}"/>
                </a:ext>
              </a:extLst>
            </p:cNvPr>
            <p:cNvSpPr txBox="1"/>
            <p:nvPr/>
          </p:nvSpPr>
          <p:spPr>
            <a:xfrm>
              <a:off x="5084622" y="5148961"/>
              <a:ext cx="2044291" cy="307777"/>
            </a:xfrm>
            <a:prstGeom prst="rect">
              <a:avLst/>
            </a:prstGeom>
            <a:noFill/>
            <a:ln>
              <a:noFill/>
            </a:ln>
          </p:spPr>
          <p:txBody>
            <a:bodyPr wrap="square" rtlCol="0">
              <a:spAutoFit/>
            </a:bodyPr>
            <a:lstStyle/>
            <a:p>
              <a:pPr algn="ctr"/>
              <a:r>
                <a:rPr lang="en-US" sz="1400" dirty="0"/>
                <a:t>Observation error</a:t>
              </a:r>
            </a:p>
          </p:txBody>
        </p:sp>
        <p:sp>
          <p:nvSpPr>
            <p:cNvPr id="24" name="TextBox 23">
              <a:extLst>
                <a:ext uri="{FF2B5EF4-FFF2-40B4-BE49-F238E27FC236}">
                  <a16:creationId xmlns:a16="http://schemas.microsoft.com/office/drawing/2014/main" id="{0E7024FC-8D26-B41A-B53C-3B9ED8DBB959}"/>
                </a:ext>
              </a:extLst>
            </p:cNvPr>
            <p:cNvSpPr txBox="1"/>
            <p:nvPr/>
          </p:nvSpPr>
          <p:spPr>
            <a:xfrm>
              <a:off x="3375639" y="3880004"/>
              <a:ext cx="2044291" cy="307777"/>
            </a:xfrm>
            <a:prstGeom prst="rect">
              <a:avLst/>
            </a:prstGeom>
            <a:noFill/>
            <a:ln>
              <a:noFill/>
            </a:ln>
          </p:spPr>
          <p:txBody>
            <a:bodyPr wrap="square" rtlCol="0">
              <a:spAutoFit/>
            </a:bodyPr>
            <a:lstStyle/>
            <a:p>
              <a:pPr algn="ctr"/>
              <a:r>
                <a:rPr lang="en-US" sz="1400" dirty="0"/>
                <a:t>Mean bias between sites</a:t>
              </a:r>
            </a:p>
          </p:txBody>
        </p:sp>
        <p:cxnSp>
          <p:nvCxnSpPr>
            <p:cNvPr id="25" name="Straight Arrow Connector 24">
              <a:extLst>
                <a:ext uri="{FF2B5EF4-FFF2-40B4-BE49-F238E27FC236}">
                  <a16:creationId xmlns:a16="http://schemas.microsoft.com/office/drawing/2014/main" id="{56C1D257-0AAC-EFBC-6857-DD3CD1F6BA22}"/>
                </a:ext>
              </a:extLst>
            </p:cNvPr>
            <p:cNvCxnSpPr>
              <a:cxnSpLocks/>
            </p:cNvCxnSpPr>
            <p:nvPr/>
          </p:nvCxnSpPr>
          <p:spPr>
            <a:xfrm flipV="1">
              <a:off x="2695143" y="4912925"/>
              <a:ext cx="300289" cy="4167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7DB3C4-9D2F-53A7-595C-B39E2CC4C467}"/>
                </a:ext>
              </a:extLst>
            </p:cNvPr>
            <p:cNvCxnSpPr>
              <a:cxnSpLocks/>
            </p:cNvCxnSpPr>
            <p:nvPr/>
          </p:nvCxnSpPr>
          <p:spPr>
            <a:xfrm flipH="1" flipV="1">
              <a:off x="4259579" y="4901290"/>
              <a:ext cx="206066" cy="49224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7BD5FC-30B0-FC64-CBCB-A1C6929DDD72}"/>
                </a:ext>
              </a:extLst>
            </p:cNvPr>
            <p:cNvCxnSpPr>
              <a:cxnSpLocks/>
            </p:cNvCxnSpPr>
            <p:nvPr/>
          </p:nvCxnSpPr>
          <p:spPr>
            <a:xfrm flipH="1" flipV="1">
              <a:off x="5281724" y="4901290"/>
              <a:ext cx="288429" cy="25962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A81AB8-2BAC-FEB8-C836-7A752A4517C8}"/>
                </a:ext>
              </a:extLst>
            </p:cNvPr>
            <p:cNvCxnSpPr>
              <a:cxnSpLocks/>
            </p:cNvCxnSpPr>
            <p:nvPr/>
          </p:nvCxnSpPr>
          <p:spPr>
            <a:xfrm flipH="1">
              <a:off x="3741876" y="4177327"/>
              <a:ext cx="124068" cy="3350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E34AD9A2-1064-1105-34D9-06600793B361}"/>
              </a:ext>
            </a:extLst>
          </p:cNvPr>
          <p:cNvSpPr txBox="1"/>
          <p:nvPr/>
        </p:nvSpPr>
        <p:spPr>
          <a:xfrm>
            <a:off x="13525" y="3655983"/>
            <a:ext cx="2033442" cy="338554"/>
          </a:xfrm>
          <a:prstGeom prst="rect">
            <a:avLst/>
          </a:prstGeom>
          <a:noFill/>
        </p:spPr>
        <p:txBody>
          <a:bodyPr wrap="none" rtlCol="0">
            <a:spAutoFit/>
          </a:bodyPr>
          <a:lstStyle/>
          <a:p>
            <a:r>
              <a:rPr lang="en-US" sz="1600" b="1" dirty="0"/>
              <a:t>Observation Equation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A08610D-B191-4A16-0147-76A2F45A3C5D}"/>
                  </a:ext>
                </a:extLst>
              </p:cNvPr>
              <p:cNvSpPr txBox="1"/>
              <p:nvPr/>
            </p:nvSpPr>
            <p:spPr>
              <a:xfrm>
                <a:off x="6917935" y="1617390"/>
                <a:ext cx="2138180" cy="3323987"/>
              </a:xfrm>
              <a:prstGeom prst="rect">
                <a:avLst/>
              </a:prstGeom>
              <a:noFill/>
            </p:spPr>
            <p:txBody>
              <a:bodyPr wrap="square">
                <a:spAutoFit/>
              </a:bodyPr>
              <a:lstStyle/>
              <a:p>
                <a:endParaRPr lang="en-AU"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400" b="1" i="1">
                          <a:latin typeface="Cambria Math" panose="02040503050406030204" pitchFamily="18" charset="0"/>
                        </a:rPr>
                        <m:t> </m:t>
                      </m:r>
                      <m:sSub>
                        <m:sSubPr>
                          <m:ctrlPr>
                            <a:rPr lang="en-AU" sz="2400" b="1" i="1">
                              <a:latin typeface="Cambria Math" panose="02040503050406030204" pitchFamily="18" charset="0"/>
                            </a:rPr>
                          </m:ctrlPr>
                        </m:sSubPr>
                        <m:e>
                          <m:r>
                            <a:rPr lang="en-AU" sz="2400" b="1" i="1">
                              <a:latin typeface="Cambria Math" panose="02040503050406030204" pitchFamily="18" charset="0"/>
                            </a:rPr>
                            <m:t>𝒘</m:t>
                          </m:r>
                        </m:e>
                        <m:sub>
                          <m:r>
                            <a:rPr lang="en-AU" sz="2400" b="1" i="1">
                              <a:latin typeface="Cambria Math" panose="02040503050406030204" pitchFamily="18" charset="0"/>
                            </a:rPr>
                            <m:t>𝒕</m:t>
                          </m:r>
                        </m:sub>
                      </m:sSub>
                      <m:r>
                        <a:rPr lang="en-AU" sz="2400" b="1" i="1">
                          <a:latin typeface="Cambria Math" panose="02040503050406030204" pitchFamily="18" charset="0"/>
                        </a:rPr>
                        <m:t> </m:t>
                      </m:r>
                      <m:r>
                        <a:rPr lang="en-AU" sz="2400" b="1" i="1">
                          <a:latin typeface="Cambria Math" panose="02040503050406030204" pitchFamily="18" charset="0"/>
                          <a:ea typeface="Cambria Math" panose="02040503050406030204" pitchFamily="18" charset="0"/>
                        </a:rPr>
                        <m:t>~ </m:t>
                      </m:r>
                      <m:r>
                        <a:rPr lang="en-AU" sz="2400" b="1" i="1">
                          <a:latin typeface="Cambria Math" panose="02040503050406030204" pitchFamily="18" charset="0"/>
                          <a:ea typeface="Cambria Math" panose="02040503050406030204" pitchFamily="18" charset="0"/>
                        </a:rPr>
                        <m:t>𝑵</m:t>
                      </m:r>
                      <m:d>
                        <m:dPr>
                          <m:ctrlPr>
                            <a:rPr lang="en-AU" sz="2400" b="1" i="1">
                              <a:latin typeface="Cambria Math" panose="02040503050406030204" pitchFamily="18" charset="0"/>
                              <a:ea typeface="Cambria Math" panose="02040503050406030204" pitchFamily="18" charset="0"/>
                            </a:rPr>
                          </m:ctrlPr>
                        </m:dPr>
                        <m:e>
                          <m:r>
                            <a:rPr lang="en-AU" sz="2400" b="1" i="1">
                              <a:latin typeface="Cambria Math" panose="02040503050406030204" pitchFamily="18" charset="0"/>
                              <a:ea typeface="Cambria Math" panose="02040503050406030204" pitchFamily="18" charset="0"/>
                            </a:rPr>
                            <m:t>𝟎</m:t>
                          </m:r>
                          <m:r>
                            <a:rPr lang="en-AU" sz="2400" b="1" i="1">
                              <a:latin typeface="Cambria Math" panose="02040503050406030204" pitchFamily="18" charset="0"/>
                              <a:ea typeface="Cambria Math" panose="02040503050406030204" pitchFamily="18" charset="0"/>
                            </a:rPr>
                            <m:t>, </m:t>
                          </m:r>
                          <m:r>
                            <a:rPr lang="en-AU" sz="2400" b="1" i="1">
                              <a:latin typeface="Cambria Math" panose="02040503050406030204" pitchFamily="18" charset="0"/>
                              <a:ea typeface="Cambria Math" panose="02040503050406030204" pitchFamily="18" charset="0"/>
                            </a:rPr>
                            <m:t>𝑸</m:t>
                          </m:r>
                        </m:e>
                      </m:d>
                    </m:oMath>
                  </m:oMathPara>
                </a14:m>
                <a:endParaRPr lang="en-AU" sz="2400" b="1" dirty="0">
                  <a:ea typeface="Cambria Math" panose="02040503050406030204" pitchFamily="18" charset="0"/>
                </a:endParaRPr>
              </a:p>
              <a:p>
                <a:endParaRPr lang="en-AU" sz="2400" b="1" dirty="0">
                  <a:ea typeface="Cambria Math" panose="02040503050406030204" pitchFamily="18" charset="0"/>
                </a:endParaRPr>
              </a:p>
              <a:p>
                <a:endParaRPr lang="en-AU" sz="2400" b="1" dirty="0">
                  <a:ea typeface="Cambria Math" panose="02040503050406030204" pitchFamily="18" charset="0"/>
                </a:endParaRPr>
              </a:p>
              <a:p>
                <a:endParaRPr lang="en-AU" sz="2400" b="1" dirty="0">
                  <a:ea typeface="Cambria Math" panose="02040503050406030204" pitchFamily="18" charset="0"/>
                </a:endParaRPr>
              </a:p>
              <a:p>
                <a:endParaRPr lang="en-AU" sz="2400" b="1" dirty="0">
                  <a:ea typeface="Cambria Math" panose="02040503050406030204" pitchFamily="18" charset="0"/>
                </a:endParaRPr>
              </a:p>
              <a:p>
                <a:endParaRPr lang="en-AU" sz="4200" b="1"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400" b="1" i="1">
                          <a:latin typeface="Cambria Math" panose="02040503050406030204" pitchFamily="18" charset="0"/>
                          <a:ea typeface="Cambria Math" panose="02040503050406030204" pitchFamily="18" charset="0"/>
                        </a:rPr>
                        <m:t> </m:t>
                      </m:r>
                      <m:sSub>
                        <m:sSubPr>
                          <m:ctrlPr>
                            <a:rPr lang="en-AU" sz="2400" b="1" i="1">
                              <a:latin typeface="Cambria Math" panose="02040503050406030204" pitchFamily="18" charset="0"/>
                              <a:ea typeface="Cambria Math" panose="02040503050406030204" pitchFamily="18" charset="0"/>
                            </a:rPr>
                          </m:ctrlPr>
                        </m:sSubPr>
                        <m:e>
                          <m:r>
                            <a:rPr lang="en-AU" sz="2400" b="1" i="1">
                              <a:latin typeface="Cambria Math" panose="02040503050406030204" pitchFamily="18" charset="0"/>
                              <a:ea typeface="Cambria Math" panose="02040503050406030204" pitchFamily="18" charset="0"/>
                            </a:rPr>
                            <m:t>𝒗</m:t>
                          </m:r>
                        </m:e>
                        <m:sub>
                          <m:r>
                            <a:rPr lang="en-AU" sz="2400" b="1" i="1">
                              <a:latin typeface="Cambria Math" panose="02040503050406030204" pitchFamily="18" charset="0"/>
                              <a:ea typeface="Cambria Math" panose="02040503050406030204" pitchFamily="18" charset="0"/>
                            </a:rPr>
                            <m:t>𝒕</m:t>
                          </m:r>
                        </m:sub>
                      </m:sSub>
                      <m:r>
                        <a:rPr lang="en-AU" sz="2400" b="1" i="1">
                          <a:latin typeface="Cambria Math" panose="02040503050406030204" pitchFamily="18" charset="0"/>
                          <a:ea typeface="Cambria Math" panose="02040503050406030204" pitchFamily="18" charset="0"/>
                        </a:rPr>
                        <m:t> ~ </m:t>
                      </m:r>
                      <m:r>
                        <a:rPr lang="en-AU" sz="2400" b="1" i="1">
                          <a:latin typeface="Cambria Math" panose="02040503050406030204" pitchFamily="18" charset="0"/>
                          <a:ea typeface="Cambria Math" panose="02040503050406030204" pitchFamily="18" charset="0"/>
                        </a:rPr>
                        <m:t>𝑵</m:t>
                      </m:r>
                      <m:r>
                        <a:rPr lang="en-AU" sz="2400" b="1" i="1">
                          <a:latin typeface="Cambria Math" panose="02040503050406030204" pitchFamily="18" charset="0"/>
                          <a:ea typeface="Cambria Math" panose="02040503050406030204" pitchFamily="18" charset="0"/>
                        </a:rPr>
                        <m:t>(</m:t>
                      </m:r>
                      <m:r>
                        <a:rPr lang="en-AU" sz="2400" b="1" i="1">
                          <a:latin typeface="Cambria Math" panose="02040503050406030204" pitchFamily="18" charset="0"/>
                          <a:ea typeface="Cambria Math" panose="02040503050406030204" pitchFamily="18" charset="0"/>
                        </a:rPr>
                        <m:t>𝟎</m:t>
                      </m:r>
                      <m:r>
                        <a:rPr lang="en-AU" sz="2400" b="1" i="1">
                          <a:latin typeface="Cambria Math" panose="02040503050406030204" pitchFamily="18" charset="0"/>
                          <a:ea typeface="Cambria Math" panose="02040503050406030204" pitchFamily="18" charset="0"/>
                        </a:rPr>
                        <m:t>, </m:t>
                      </m:r>
                      <m:r>
                        <a:rPr lang="en-AU" sz="2400" b="1" i="1">
                          <a:latin typeface="Cambria Math" panose="02040503050406030204" pitchFamily="18" charset="0"/>
                          <a:ea typeface="Cambria Math" panose="02040503050406030204" pitchFamily="18" charset="0"/>
                        </a:rPr>
                        <m:t>𝑹</m:t>
                      </m:r>
                      <m:r>
                        <a:rPr lang="en-AU" sz="2400" b="1" i="1">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38" name="TextBox 37">
                <a:extLst>
                  <a:ext uri="{FF2B5EF4-FFF2-40B4-BE49-F238E27FC236}">
                    <a16:creationId xmlns:a16="http://schemas.microsoft.com/office/drawing/2014/main" id="{AA08610D-B191-4A16-0147-76A2F45A3C5D}"/>
                  </a:ext>
                </a:extLst>
              </p:cNvPr>
              <p:cNvSpPr txBox="1">
                <a:spLocks noRot="1" noChangeAspect="1" noMove="1" noResize="1" noEditPoints="1" noAdjustHandles="1" noChangeArrowheads="1" noChangeShapeType="1" noTextEdit="1"/>
              </p:cNvSpPr>
              <p:nvPr/>
            </p:nvSpPr>
            <p:spPr>
              <a:xfrm>
                <a:off x="6917935" y="1617390"/>
                <a:ext cx="2138180" cy="3323987"/>
              </a:xfrm>
              <a:prstGeom prst="rect">
                <a:avLst/>
              </a:prstGeom>
              <a:blipFill>
                <a:blip r:embed="rId5"/>
                <a:stretch>
                  <a:fillRect b="-1901"/>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7852A2D5-82A8-7EA6-0CEF-9B467E9E9591}"/>
              </a:ext>
            </a:extLst>
          </p:cNvPr>
          <p:cNvSpPr/>
          <p:nvPr/>
        </p:nvSpPr>
        <p:spPr>
          <a:xfrm>
            <a:off x="18772" y="6528357"/>
            <a:ext cx="6930104" cy="276999"/>
          </a:xfrm>
          <a:prstGeom prst="rect">
            <a:avLst/>
          </a:prstGeom>
        </p:spPr>
        <p:txBody>
          <a:bodyPr wrap="square">
            <a:spAutoFit/>
          </a:bodyPr>
          <a:lstStyle/>
          <a:p>
            <a:r>
              <a:rPr lang="en-AU" sz="1200" dirty="0">
                <a:solidFill>
                  <a:schemeClr val="tx1">
                    <a:lumMod val="65000"/>
                    <a:lumOff val="35000"/>
                  </a:schemeClr>
                </a:solidFill>
              </a:rPr>
              <a:t>Holmes </a:t>
            </a:r>
            <a:r>
              <a:rPr lang="en-AU" sz="1200" i="1" dirty="0">
                <a:solidFill>
                  <a:schemeClr val="tx1">
                    <a:lumMod val="65000"/>
                    <a:lumOff val="35000"/>
                  </a:schemeClr>
                </a:solidFill>
              </a:rPr>
              <a:t>et al</a:t>
            </a:r>
            <a:r>
              <a:rPr lang="en-AU" sz="1200" dirty="0">
                <a:solidFill>
                  <a:schemeClr val="tx1">
                    <a:lumMod val="65000"/>
                    <a:lumOff val="35000"/>
                  </a:schemeClr>
                </a:solidFill>
              </a:rPr>
              <a:t>. (2012). MARSS: Multivariate autoregressive state-space models for </a:t>
            </a:r>
            <a:r>
              <a:rPr lang="en-AU" sz="1200" dirty="0" err="1">
                <a:solidFill>
                  <a:schemeClr val="tx1">
                    <a:lumMod val="65000"/>
                    <a:lumOff val="35000"/>
                  </a:schemeClr>
                </a:solidFill>
              </a:rPr>
              <a:t>analyzing</a:t>
            </a:r>
            <a:r>
              <a:rPr lang="en-AU" sz="1200" dirty="0">
                <a:solidFill>
                  <a:schemeClr val="tx1">
                    <a:lumMod val="65000"/>
                    <a:lumOff val="35000"/>
                  </a:schemeClr>
                </a:solidFill>
              </a:rPr>
              <a:t> time-series data</a:t>
            </a:r>
          </a:p>
        </p:txBody>
      </p:sp>
      <p:sp>
        <p:nvSpPr>
          <p:cNvPr id="18" name="Slide Number Placeholder 17">
            <a:extLst>
              <a:ext uri="{FF2B5EF4-FFF2-40B4-BE49-F238E27FC236}">
                <a16:creationId xmlns:a16="http://schemas.microsoft.com/office/drawing/2014/main" id="{428BB440-A8A5-3E77-CCC5-AE16F7B7265A}"/>
              </a:ext>
            </a:extLst>
          </p:cNvPr>
          <p:cNvSpPr>
            <a:spLocks noGrp="1"/>
          </p:cNvSpPr>
          <p:nvPr>
            <p:ph type="sldNum" sz="quarter" idx="12"/>
          </p:nvPr>
        </p:nvSpPr>
        <p:spPr/>
        <p:txBody>
          <a:bodyPr/>
          <a:lstStyle/>
          <a:p>
            <a:fld id="{1A0A4A21-9553-C341-AB5C-38362A1101AE}" type="slidenum">
              <a:rPr lang="en-US" smtClean="0"/>
              <a:t>5</a:t>
            </a:fld>
            <a:endParaRPr lang="en-US"/>
          </a:p>
        </p:txBody>
      </p:sp>
      <p:sp>
        <p:nvSpPr>
          <p:cNvPr id="2" name="TextBox 1">
            <a:extLst>
              <a:ext uri="{FF2B5EF4-FFF2-40B4-BE49-F238E27FC236}">
                <a16:creationId xmlns:a16="http://schemas.microsoft.com/office/drawing/2014/main" id="{F33FF1E3-45E8-7712-7505-2953A35186B8}"/>
              </a:ext>
            </a:extLst>
          </p:cNvPr>
          <p:cNvSpPr txBox="1"/>
          <p:nvPr/>
        </p:nvSpPr>
        <p:spPr>
          <a:xfrm>
            <a:off x="1403102" y="734251"/>
            <a:ext cx="6583918" cy="307777"/>
          </a:xfrm>
          <a:prstGeom prst="rect">
            <a:avLst/>
          </a:prstGeom>
          <a:noFill/>
        </p:spPr>
        <p:txBody>
          <a:bodyPr wrap="none" rtlCol="0">
            <a:spAutoFit/>
          </a:bodyPr>
          <a:lstStyle/>
          <a:p>
            <a:pPr marL="285744" indent="-285744">
              <a:buFont typeface="Wingdings" pitchFamily="2" charset="2"/>
              <a:buChar char="Ø"/>
            </a:pPr>
            <a:r>
              <a:rPr lang="en-US" sz="1400" dirty="0"/>
              <a:t>Based off the </a:t>
            </a:r>
            <a:r>
              <a:rPr lang="en-US" sz="1400" dirty="0" err="1"/>
              <a:t>Gompertz</a:t>
            </a:r>
            <a:r>
              <a:rPr lang="en-US" sz="1400" dirty="0"/>
              <a:t> population growth model that assumes exponential growth</a:t>
            </a:r>
          </a:p>
        </p:txBody>
      </p:sp>
    </p:spTree>
    <p:extLst>
      <p:ext uri="{BB962C8B-B14F-4D97-AF65-F5344CB8AC3E}">
        <p14:creationId xmlns:p14="http://schemas.microsoft.com/office/powerpoint/2010/main" val="86825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EC6C2D2-F3C6-45C0-8BE0-F11D9EB7AF39}"/>
              </a:ext>
            </a:extLst>
          </p:cNvPr>
          <p:cNvSpPr txBox="1">
            <a:spLocks/>
          </p:cNvSpPr>
          <p:nvPr/>
        </p:nvSpPr>
        <p:spPr>
          <a:xfrm>
            <a:off x="7576" y="220142"/>
            <a:ext cx="63932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What type of data do we need?</a:t>
            </a:r>
          </a:p>
        </p:txBody>
      </p:sp>
      <p:sp>
        <p:nvSpPr>
          <p:cNvPr id="5" name="Slide Number Placeholder 4">
            <a:extLst>
              <a:ext uri="{FF2B5EF4-FFF2-40B4-BE49-F238E27FC236}">
                <a16:creationId xmlns:a16="http://schemas.microsoft.com/office/drawing/2014/main" id="{A058843A-BD8D-0028-2CD2-94604307A9FB}"/>
              </a:ext>
            </a:extLst>
          </p:cNvPr>
          <p:cNvSpPr>
            <a:spLocks noGrp="1"/>
          </p:cNvSpPr>
          <p:nvPr>
            <p:ph type="sldNum" sz="quarter" idx="12"/>
          </p:nvPr>
        </p:nvSpPr>
        <p:spPr/>
        <p:txBody>
          <a:bodyPr/>
          <a:lstStyle/>
          <a:p>
            <a:fld id="{1A0A4A21-9553-C341-AB5C-38362A1101AE}" type="slidenum">
              <a:rPr lang="en-US" smtClean="0"/>
              <a:t>6</a:t>
            </a:fld>
            <a:endParaRPr lang="en-US"/>
          </a:p>
        </p:txBody>
      </p:sp>
      <p:pic>
        <p:nvPicPr>
          <p:cNvPr id="6" name="Picture 5">
            <a:extLst>
              <a:ext uri="{FF2B5EF4-FFF2-40B4-BE49-F238E27FC236}">
                <a16:creationId xmlns:a16="http://schemas.microsoft.com/office/drawing/2014/main" id="{C87F82A6-848E-DC48-8471-E253A5DB71DF}"/>
              </a:ext>
            </a:extLst>
          </p:cNvPr>
          <p:cNvPicPr>
            <a:picLocks noChangeAspect="1"/>
          </p:cNvPicPr>
          <p:nvPr/>
        </p:nvPicPr>
        <p:blipFill>
          <a:blip r:embed="rId3"/>
          <a:stretch>
            <a:fillRect/>
          </a:stretch>
        </p:blipFill>
        <p:spPr>
          <a:xfrm>
            <a:off x="1208746" y="2598685"/>
            <a:ext cx="6654983" cy="3546307"/>
          </a:xfrm>
          <a:prstGeom prst="rect">
            <a:avLst/>
          </a:prstGeom>
        </p:spPr>
      </p:pic>
      <p:sp>
        <p:nvSpPr>
          <p:cNvPr id="8" name="TextBox 7">
            <a:extLst>
              <a:ext uri="{FF2B5EF4-FFF2-40B4-BE49-F238E27FC236}">
                <a16:creationId xmlns:a16="http://schemas.microsoft.com/office/drawing/2014/main" id="{A7DA77CE-76D1-2240-AD52-D3C70298F321}"/>
              </a:ext>
            </a:extLst>
          </p:cNvPr>
          <p:cNvSpPr txBox="1"/>
          <p:nvPr/>
        </p:nvSpPr>
        <p:spPr>
          <a:xfrm>
            <a:off x="407507" y="993913"/>
            <a:ext cx="2945293" cy="369332"/>
          </a:xfrm>
          <a:prstGeom prst="rect">
            <a:avLst/>
          </a:prstGeom>
          <a:noFill/>
        </p:spPr>
        <p:txBody>
          <a:bodyPr wrap="none" rtlCol="0">
            <a:spAutoFit/>
          </a:bodyPr>
          <a:lstStyle/>
          <a:p>
            <a:pPr marL="285744" indent="-285744">
              <a:buFont typeface="Wingdings" pitchFamily="2" charset="2"/>
              <a:buChar char="Ø"/>
            </a:pPr>
            <a:r>
              <a:rPr lang="en-US"/>
              <a:t>A long time series data set</a:t>
            </a:r>
            <a:endParaRPr lang="en-LK"/>
          </a:p>
        </p:txBody>
      </p:sp>
      <p:sp>
        <p:nvSpPr>
          <p:cNvPr id="10" name="TextBox 9">
            <a:extLst>
              <a:ext uri="{FF2B5EF4-FFF2-40B4-BE49-F238E27FC236}">
                <a16:creationId xmlns:a16="http://schemas.microsoft.com/office/drawing/2014/main" id="{2841B516-C4E2-0440-AAF6-1CE5E88EAFBE}"/>
              </a:ext>
            </a:extLst>
          </p:cNvPr>
          <p:cNvSpPr txBox="1"/>
          <p:nvPr/>
        </p:nvSpPr>
        <p:spPr>
          <a:xfrm>
            <a:off x="407511" y="993919"/>
            <a:ext cx="4291303" cy="923330"/>
          </a:xfrm>
          <a:prstGeom prst="rect">
            <a:avLst/>
          </a:prstGeom>
          <a:noFill/>
        </p:spPr>
        <p:txBody>
          <a:bodyPr wrap="none" rtlCol="0">
            <a:spAutoFit/>
          </a:bodyPr>
          <a:lstStyle/>
          <a:p>
            <a:pPr marL="285744" indent="-285744">
              <a:buFont typeface="Wingdings" pitchFamily="2" charset="2"/>
              <a:buChar char="Ø"/>
            </a:pPr>
            <a:r>
              <a:rPr lang="en-US"/>
              <a:t>A long time series data set</a:t>
            </a:r>
          </a:p>
          <a:p>
            <a:pPr marL="285744" indent="-285744">
              <a:buFont typeface="Wingdings" pitchFamily="2" charset="2"/>
              <a:buChar char="Ø"/>
            </a:pPr>
            <a:endParaRPr lang="en-US"/>
          </a:p>
          <a:p>
            <a:pPr marL="285744" indent="-285744">
              <a:buFont typeface="Wingdings" pitchFamily="2" charset="2"/>
              <a:buChar char="Ø"/>
            </a:pPr>
            <a:r>
              <a:rPr lang="en-US"/>
              <a:t>Observations collected across many sites</a:t>
            </a:r>
            <a:endParaRPr lang="en-LK"/>
          </a:p>
        </p:txBody>
      </p:sp>
      <p:pic>
        <p:nvPicPr>
          <p:cNvPr id="9" name="Picture 8">
            <a:extLst>
              <a:ext uri="{FF2B5EF4-FFF2-40B4-BE49-F238E27FC236}">
                <a16:creationId xmlns:a16="http://schemas.microsoft.com/office/drawing/2014/main" id="{8F8E7331-FCAE-1B47-8C1C-B6A6385FF931}"/>
              </a:ext>
            </a:extLst>
          </p:cNvPr>
          <p:cNvPicPr>
            <a:picLocks noChangeAspect="1"/>
          </p:cNvPicPr>
          <p:nvPr/>
        </p:nvPicPr>
        <p:blipFill>
          <a:blip r:embed="rId4"/>
          <a:stretch>
            <a:fillRect/>
          </a:stretch>
        </p:blipFill>
        <p:spPr>
          <a:xfrm>
            <a:off x="1208740" y="2579629"/>
            <a:ext cx="6726523" cy="3584428"/>
          </a:xfrm>
          <a:prstGeom prst="rect">
            <a:avLst/>
          </a:prstGeom>
        </p:spPr>
      </p:pic>
      <p:sp>
        <p:nvSpPr>
          <p:cNvPr id="12" name="TextBox 11">
            <a:extLst>
              <a:ext uri="{FF2B5EF4-FFF2-40B4-BE49-F238E27FC236}">
                <a16:creationId xmlns:a16="http://schemas.microsoft.com/office/drawing/2014/main" id="{8577A919-D6A1-744E-A653-C3DD26A2C6FD}"/>
              </a:ext>
            </a:extLst>
          </p:cNvPr>
          <p:cNvSpPr txBox="1"/>
          <p:nvPr/>
        </p:nvSpPr>
        <p:spPr>
          <a:xfrm>
            <a:off x="407506" y="993919"/>
            <a:ext cx="4509183" cy="1477328"/>
          </a:xfrm>
          <a:prstGeom prst="rect">
            <a:avLst/>
          </a:prstGeom>
          <a:noFill/>
        </p:spPr>
        <p:txBody>
          <a:bodyPr wrap="none" rtlCol="0">
            <a:spAutoFit/>
          </a:bodyPr>
          <a:lstStyle/>
          <a:p>
            <a:pPr marL="285744" indent="-285744">
              <a:buFont typeface="Wingdings" pitchFamily="2" charset="2"/>
              <a:buChar char="Ø"/>
            </a:pPr>
            <a:r>
              <a:rPr lang="en-US" dirty="0"/>
              <a:t>A long time series data set</a:t>
            </a:r>
          </a:p>
          <a:p>
            <a:pPr marL="285744" indent="-285744">
              <a:buFont typeface="Wingdings" pitchFamily="2" charset="2"/>
              <a:buChar char="Ø"/>
            </a:pPr>
            <a:endParaRPr lang="en-US" dirty="0"/>
          </a:p>
          <a:p>
            <a:pPr marL="285744" indent="-285744">
              <a:buFont typeface="Wingdings" pitchFamily="2" charset="2"/>
              <a:buChar char="Ø"/>
            </a:pPr>
            <a:r>
              <a:rPr lang="en-US" dirty="0"/>
              <a:t>Observations collected across many sites</a:t>
            </a:r>
          </a:p>
          <a:p>
            <a:pPr marL="285744" indent="-285744">
              <a:buFont typeface="Wingdings" pitchFamily="2" charset="2"/>
              <a:buChar char="Ø"/>
            </a:pPr>
            <a:endParaRPr lang="en-US" dirty="0"/>
          </a:p>
          <a:p>
            <a:pPr marL="285744" indent="-285744">
              <a:buFont typeface="Wingdings" pitchFamily="2" charset="2"/>
              <a:buChar char="Ø"/>
            </a:pPr>
            <a:r>
              <a:rPr lang="en-US" dirty="0"/>
              <a:t>Few species that contrast in their dynamics</a:t>
            </a:r>
            <a:endParaRPr lang="en-LK"/>
          </a:p>
        </p:txBody>
      </p:sp>
      <p:pic>
        <p:nvPicPr>
          <p:cNvPr id="2" name="Picture 1">
            <a:extLst>
              <a:ext uri="{FF2B5EF4-FFF2-40B4-BE49-F238E27FC236}">
                <a16:creationId xmlns:a16="http://schemas.microsoft.com/office/drawing/2014/main" id="{3C7CCD33-B70F-0D4D-9717-C0D7618C1803}"/>
              </a:ext>
            </a:extLst>
          </p:cNvPr>
          <p:cNvPicPr>
            <a:picLocks noChangeAspect="1"/>
          </p:cNvPicPr>
          <p:nvPr/>
        </p:nvPicPr>
        <p:blipFill>
          <a:blip r:embed="rId5"/>
          <a:stretch>
            <a:fillRect/>
          </a:stretch>
        </p:blipFill>
        <p:spPr>
          <a:xfrm>
            <a:off x="966362" y="2622303"/>
            <a:ext cx="6988655" cy="3724112"/>
          </a:xfrm>
          <a:prstGeom prst="rect">
            <a:avLst/>
          </a:prstGeom>
        </p:spPr>
      </p:pic>
    </p:spTree>
    <p:extLst>
      <p:ext uri="{BB962C8B-B14F-4D97-AF65-F5344CB8AC3E}">
        <p14:creationId xmlns:p14="http://schemas.microsoft.com/office/powerpoint/2010/main" val="300361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10"/>
                                        <p:tgtEl>
                                          <p:spTgt spid="6"/>
                                        </p:tgtEl>
                                      </p:cBhvr>
                                    </p:animEffect>
                                    <p:set>
                                      <p:cBhvr>
                                        <p:cTn id="13" dur="1" fill="hold">
                                          <p:stCondLst>
                                            <p:cond delay="9"/>
                                          </p:stCondLst>
                                        </p:cTn>
                                        <p:tgtEl>
                                          <p:spTgt spid="6"/>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10"/>
                                        <p:tgtEl>
                                          <p:spTgt spid="9"/>
                                        </p:tgtEl>
                                      </p:cBhvr>
                                    </p:animEffect>
                                    <p:set>
                                      <p:cBhvr>
                                        <p:cTn id="22" dur="1" fill="hold">
                                          <p:stCondLst>
                                            <p:cond delay="9"/>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fig1 PopDyn.jpg">
            <a:extLst>
              <a:ext uri="{FF2B5EF4-FFF2-40B4-BE49-F238E27FC236}">
                <a16:creationId xmlns:a16="http://schemas.microsoft.com/office/drawing/2014/main" id="{7436B665-C2CC-BDA0-8DF0-F8753559EBFD}"/>
              </a:ext>
            </a:extLst>
          </p:cNvPr>
          <p:cNvPicPr/>
          <p:nvPr/>
        </p:nvPicPr>
        <p:blipFill>
          <a:blip r:embed="rId3" cstate="screen"/>
          <a:srcRect/>
          <a:stretch>
            <a:fillRect/>
          </a:stretch>
        </p:blipFill>
        <p:spPr bwMode="auto">
          <a:xfrm>
            <a:off x="-14259" y="708467"/>
            <a:ext cx="3752883" cy="5460847"/>
          </a:xfrm>
          <a:prstGeom prst="rect">
            <a:avLst/>
          </a:prstGeom>
          <a:noFill/>
          <a:ln w="9525">
            <a:noFill/>
            <a:miter lim="800000"/>
            <a:headEnd/>
            <a:tailEnd/>
          </a:ln>
        </p:spPr>
      </p:pic>
      <p:sp>
        <p:nvSpPr>
          <p:cNvPr id="2" name="Rectangle 1">
            <a:extLst>
              <a:ext uri="{FF2B5EF4-FFF2-40B4-BE49-F238E27FC236}">
                <a16:creationId xmlns:a16="http://schemas.microsoft.com/office/drawing/2014/main" id="{5E71A727-2A72-485D-0D29-424D925BD76F}"/>
              </a:ext>
            </a:extLst>
          </p:cNvPr>
          <p:cNvSpPr/>
          <p:nvPr/>
        </p:nvSpPr>
        <p:spPr>
          <a:xfrm>
            <a:off x="1862183" y="866470"/>
            <a:ext cx="1716403" cy="15832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2164593-2051-0EF2-C646-BBA8E97BEA97}"/>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Case Study</a:t>
            </a:r>
          </a:p>
        </p:txBody>
      </p:sp>
      <p:grpSp>
        <p:nvGrpSpPr>
          <p:cNvPr id="28" name="Group 27">
            <a:extLst>
              <a:ext uri="{FF2B5EF4-FFF2-40B4-BE49-F238E27FC236}">
                <a16:creationId xmlns:a16="http://schemas.microsoft.com/office/drawing/2014/main" id="{06F54CB6-4BD2-81C3-DE58-C5940040E8B6}"/>
              </a:ext>
            </a:extLst>
          </p:cNvPr>
          <p:cNvGrpSpPr/>
          <p:nvPr/>
        </p:nvGrpSpPr>
        <p:grpSpPr>
          <a:xfrm>
            <a:off x="3724582" y="52628"/>
            <a:ext cx="4748091" cy="2055469"/>
            <a:chOff x="3678279" y="687734"/>
            <a:chExt cx="5345961" cy="2163452"/>
          </a:xfrm>
        </p:grpSpPr>
        <p:pic>
          <p:nvPicPr>
            <p:cNvPr id="8" name="Picture 7" descr="A drawing of a mouse&#10;&#10;Description automatically generated with medium confidence">
              <a:extLst>
                <a:ext uri="{FF2B5EF4-FFF2-40B4-BE49-F238E27FC236}">
                  <a16:creationId xmlns:a16="http://schemas.microsoft.com/office/drawing/2014/main" id="{F28B9D55-F624-1E15-D3F2-265044525A81}"/>
                </a:ext>
              </a:extLst>
            </p:cNvPr>
            <p:cNvPicPr>
              <a:picLocks noChangeAspect="1"/>
            </p:cNvPicPr>
            <p:nvPr/>
          </p:nvPicPr>
          <p:blipFill rotWithShape="1">
            <a:blip r:embed="rId4"/>
            <a:srcRect t="5705"/>
            <a:stretch/>
          </p:blipFill>
          <p:spPr>
            <a:xfrm>
              <a:off x="6947062" y="1730284"/>
              <a:ext cx="1654001" cy="831801"/>
            </a:xfrm>
            <a:prstGeom prst="rect">
              <a:avLst/>
            </a:prstGeom>
          </p:spPr>
        </p:pic>
        <p:pic>
          <p:nvPicPr>
            <p:cNvPr id="7" name="Picture 6" descr="A drawing of a cat&#10;&#10;Description automatically generated with medium confidence">
              <a:extLst>
                <a:ext uri="{FF2B5EF4-FFF2-40B4-BE49-F238E27FC236}">
                  <a16:creationId xmlns:a16="http://schemas.microsoft.com/office/drawing/2014/main" id="{A69E8BA9-935A-1E81-F29E-DB7C99E33DEC}"/>
                </a:ext>
              </a:extLst>
            </p:cNvPr>
            <p:cNvPicPr>
              <a:picLocks noChangeAspect="1"/>
            </p:cNvPicPr>
            <p:nvPr/>
          </p:nvPicPr>
          <p:blipFill rotWithShape="1">
            <a:blip r:embed="rId5"/>
            <a:srcRect l="10710" r="5840"/>
            <a:stretch/>
          </p:blipFill>
          <p:spPr>
            <a:xfrm>
              <a:off x="7236382" y="687734"/>
              <a:ext cx="1787858" cy="1041366"/>
            </a:xfrm>
            <a:prstGeom prst="rect">
              <a:avLst/>
            </a:prstGeom>
          </p:spPr>
        </p:pic>
        <p:pic>
          <p:nvPicPr>
            <p:cNvPr id="13" name="Picture 12" descr="A black and white drawing of a mouse&#10;&#10;Description automatically generated with low confidence">
              <a:extLst>
                <a:ext uri="{FF2B5EF4-FFF2-40B4-BE49-F238E27FC236}">
                  <a16:creationId xmlns:a16="http://schemas.microsoft.com/office/drawing/2014/main" id="{E44194D4-6DCE-EDE7-0DC2-5CD78DAC92BE}"/>
                </a:ext>
              </a:extLst>
            </p:cNvPr>
            <p:cNvPicPr>
              <a:picLocks noChangeAspect="1"/>
            </p:cNvPicPr>
            <p:nvPr/>
          </p:nvPicPr>
          <p:blipFill>
            <a:blip r:embed="rId6"/>
            <a:stretch>
              <a:fillRect/>
            </a:stretch>
          </p:blipFill>
          <p:spPr>
            <a:xfrm>
              <a:off x="5368157" y="1299990"/>
              <a:ext cx="2142427" cy="937763"/>
            </a:xfrm>
            <a:prstGeom prst="rect">
              <a:avLst/>
            </a:prstGeom>
          </p:spPr>
        </p:pic>
        <p:pic>
          <p:nvPicPr>
            <p:cNvPr id="5" name="Picture 4" descr="A picture containing mammal&#10;&#10;Description automatically generated">
              <a:extLst>
                <a:ext uri="{FF2B5EF4-FFF2-40B4-BE49-F238E27FC236}">
                  <a16:creationId xmlns:a16="http://schemas.microsoft.com/office/drawing/2014/main" id="{6188A77E-29A7-E93A-94B7-AB7A36864AA4}"/>
                </a:ext>
              </a:extLst>
            </p:cNvPr>
            <p:cNvPicPr>
              <a:picLocks noChangeAspect="1"/>
            </p:cNvPicPr>
            <p:nvPr/>
          </p:nvPicPr>
          <p:blipFill>
            <a:blip r:embed="rId7"/>
            <a:stretch>
              <a:fillRect/>
            </a:stretch>
          </p:blipFill>
          <p:spPr>
            <a:xfrm>
              <a:off x="3678279" y="1663421"/>
              <a:ext cx="1653423" cy="1187765"/>
            </a:xfrm>
            <a:prstGeom prst="rect">
              <a:avLst/>
            </a:prstGeom>
          </p:spPr>
        </p:pic>
        <p:pic>
          <p:nvPicPr>
            <p:cNvPr id="6" name="Picture 5" descr="A drawing of a mouse&#10;&#10;Description automatically generated with medium confidence">
              <a:extLst>
                <a:ext uri="{FF2B5EF4-FFF2-40B4-BE49-F238E27FC236}">
                  <a16:creationId xmlns:a16="http://schemas.microsoft.com/office/drawing/2014/main" id="{52996FC9-4A66-709B-3657-88AB61B8AD5D}"/>
                </a:ext>
              </a:extLst>
            </p:cNvPr>
            <p:cNvPicPr>
              <a:picLocks noChangeAspect="1"/>
            </p:cNvPicPr>
            <p:nvPr/>
          </p:nvPicPr>
          <p:blipFill rotWithShape="1">
            <a:blip r:embed="rId8"/>
            <a:srcRect l="10873"/>
            <a:stretch/>
          </p:blipFill>
          <p:spPr>
            <a:xfrm>
              <a:off x="4430022" y="896116"/>
              <a:ext cx="1876271" cy="937763"/>
            </a:xfrm>
            <a:prstGeom prst="rect">
              <a:avLst/>
            </a:prstGeom>
          </p:spPr>
        </p:pic>
      </p:grpSp>
      <p:grpSp>
        <p:nvGrpSpPr>
          <p:cNvPr id="15" name="Group 14">
            <a:extLst>
              <a:ext uri="{FF2B5EF4-FFF2-40B4-BE49-F238E27FC236}">
                <a16:creationId xmlns:a16="http://schemas.microsoft.com/office/drawing/2014/main" id="{DB111908-5EFE-D17D-90FB-4855AABD08C7}"/>
              </a:ext>
            </a:extLst>
          </p:cNvPr>
          <p:cNvGrpSpPr/>
          <p:nvPr/>
        </p:nvGrpSpPr>
        <p:grpSpPr>
          <a:xfrm>
            <a:off x="1862183" y="866470"/>
            <a:ext cx="1779640" cy="1583259"/>
            <a:chOff x="1862183" y="866470"/>
            <a:chExt cx="1779640" cy="1583258"/>
          </a:xfrm>
        </p:grpSpPr>
        <p:pic>
          <p:nvPicPr>
            <p:cNvPr id="10" name="Picture 9" descr="Map&#10;&#10;Description automatically generated">
              <a:extLst>
                <a:ext uri="{FF2B5EF4-FFF2-40B4-BE49-F238E27FC236}">
                  <a16:creationId xmlns:a16="http://schemas.microsoft.com/office/drawing/2014/main" id="{1E9AA162-DC8F-AAD5-86AF-A1A992F920A6}"/>
                </a:ext>
              </a:extLst>
            </p:cNvPr>
            <p:cNvPicPr>
              <a:picLocks noChangeAspect="1"/>
            </p:cNvPicPr>
            <p:nvPr/>
          </p:nvPicPr>
          <p:blipFill rotWithShape="1">
            <a:blip r:embed="rId9"/>
            <a:srcRect l="11872"/>
            <a:stretch/>
          </p:blipFill>
          <p:spPr>
            <a:xfrm>
              <a:off x="1862183" y="866470"/>
              <a:ext cx="1779640" cy="1583258"/>
            </a:xfrm>
            <a:prstGeom prst="rect">
              <a:avLst/>
            </a:prstGeom>
          </p:spPr>
        </p:pic>
        <p:sp>
          <p:nvSpPr>
            <p:cNvPr id="11" name="Rectangle 10">
              <a:extLst>
                <a:ext uri="{FF2B5EF4-FFF2-40B4-BE49-F238E27FC236}">
                  <a16:creationId xmlns:a16="http://schemas.microsoft.com/office/drawing/2014/main" id="{709659D6-5FB1-DB90-0B91-642D8550D6FD}"/>
                </a:ext>
              </a:extLst>
            </p:cNvPr>
            <p:cNvSpPr/>
            <p:nvPr/>
          </p:nvSpPr>
          <p:spPr>
            <a:xfrm>
              <a:off x="3503363" y="867639"/>
              <a:ext cx="138459" cy="593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AAC01B-E779-FB4C-5B78-569AFCFA3077}"/>
                </a:ext>
              </a:extLst>
            </p:cNvPr>
            <p:cNvSpPr/>
            <p:nvPr/>
          </p:nvSpPr>
          <p:spPr>
            <a:xfrm>
              <a:off x="2196938" y="2232937"/>
              <a:ext cx="793253" cy="216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B3C322E0-26A2-4D61-4610-EF8AB5350B57}"/>
              </a:ext>
            </a:extLst>
          </p:cNvPr>
          <p:cNvGrpSpPr/>
          <p:nvPr/>
        </p:nvGrpSpPr>
        <p:grpSpPr>
          <a:xfrm>
            <a:off x="3686473" y="4018539"/>
            <a:ext cx="5340482" cy="2359429"/>
            <a:chOff x="3686472" y="3509242"/>
            <a:chExt cx="5340483" cy="2359430"/>
          </a:xfrm>
        </p:grpSpPr>
        <p:grpSp>
          <p:nvGrpSpPr>
            <p:cNvPr id="16" name="Group 15">
              <a:extLst>
                <a:ext uri="{FF2B5EF4-FFF2-40B4-BE49-F238E27FC236}">
                  <a16:creationId xmlns:a16="http://schemas.microsoft.com/office/drawing/2014/main" id="{6E365E54-6240-9BDE-6056-81F0165E27A5}"/>
                </a:ext>
              </a:extLst>
            </p:cNvPr>
            <p:cNvGrpSpPr/>
            <p:nvPr/>
          </p:nvGrpSpPr>
          <p:grpSpPr>
            <a:xfrm>
              <a:off x="3686472" y="3509242"/>
              <a:ext cx="5340483" cy="1936444"/>
              <a:chOff x="-37127" y="844012"/>
              <a:chExt cx="5014243" cy="1714455"/>
            </a:xfrm>
          </p:grpSpPr>
          <p:grpSp>
            <p:nvGrpSpPr>
              <p:cNvPr id="17" name="Group 16">
                <a:extLst>
                  <a:ext uri="{FF2B5EF4-FFF2-40B4-BE49-F238E27FC236}">
                    <a16:creationId xmlns:a16="http://schemas.microsoft.com/office/drawing/2014/main" id="{6A517456-0958-1885-3B6F-D5D4A8401F85}"/>
                  </a:ext>
                </a:extLst>
              </p:cNvPr>
              <p:cNvGrpSpPr/>
              <p:nvPr/>
            </p:nvGrpSpPr>
            <p:grpSpPr>
              <a:xfrm>
                <a:off x="-37127" y="874268"/>
                <a:ext cx="5014243" cy="1684199"/>
                <a:chOff x="-37127" y="874268"/>
                <a:chExt cx="5014243" cy="1684199"/>
              </a:xfrm>
            </p:grpSpPr>
            <p:pic>
              <p:nvPicPr>
                <p:cNvPr id="19" name="Picture 18" descr="Diagram&#10;&#10;Description automatically generated">
                  <a:extLst>
                    <a:ext uri="{FF2B5EF4-FFF2-40B4-BE49-F238E27FC236}">
                      <a16:creationId xmlns:a16="http://schemas.microsoft.com/office/drawing/2014/main" id="{41294B1A-A360-1026-39DA-438B0FEBB7E1}"/>
                    </a:ext>
                  </a:extLst>
                </p:cNvPr>
                <p:cNvPicPr>
                  <a:picLocks noChangeAspect="1"/>
                </p:cNvPicPr>
                <p:nvPr/>
              </p:nvPicPr>
              <p:blipFill rotWithShape="1">
                <a:blip r:embed="rId10"/>
                <a:srcRect l="821" t="29874"/>
                <a:stretch/>
              </p:blipFill>
              <p:spPr>
                <a:xfrm>
                  <a:off x="145156" y="874268"/>
                  <a:ext cx="4831960" cy="1684199"/>
                </a:xfrm>
                <a:prstGeom prst="rect">
                  <a:avLst/>
                </a:prstGeom>
              </p:spPr>
            </p:pic>
            <p:sp>
              <p:nvSpPr>
                <p:cNvPr id="20" name="TextBox 19">
                  <a:extLst>
                    <a:ext uri="{FF2B5EF4-FFF2-40B4-BE49-F238E27FC236}">
                      <a16:creationId xmlns:a16="http://schemas.microsoft.com/office/drawing/2014/main" id="{3F7BE7D7-C193-FA91-5A4D-53A4F859E264}"/>
                    </a:ext>
                  </a:extLst>
                </p:cNvPr>
                <p:cNvSpPr txBox="1"/>
                <p:nvPr/>
              </p:nvSpPr>
              <p:spPr>
                <a:xfrm rot="16200000">
                  <a:off x="-211079" y="1257761"/>
                  <a:ext cx="586430" cy="238525"/>
                </a:xfrm>
                <a:prstGeom prst="rect">
                  <a:avLst/>
                </a:prstGeom>
                <a:noFill/>
              </p:spPr>
              <p:txBody>
                <a:bodyPr wrap="none" rtlCol="0">
                  <a:spAutoFit/>
                </a:bodyPr>
                <a:lstStyle/>
                <a:p>
                  <a:r>
                    <a:rPr lang="en-US" sz="1051" dirty="0">
                      <a:latin typeface="Times" pitchFamily="2" charset="0"/>
                    </a:rPr>
                    <a:t>Captures</a:t>
                  </a:r>
                </a:p>
              </p:txBody>
            </p:sp>
          </p:grpSp>
          <p:sp>
            <p:nvSpPr>
              <p:cNvPr id="18" name="Rectangle 17">
                <a:extLst>
                  <a:ext uri="{FF2B5EF4-FFF2-40B4-BE49-F238E27FC236}">
                    <a16:creationId xmlns:a16="http://schemas.microsoft.com/office/drawing/2014/main" id="{3F67CF3C-AE66-D713-3B12-43D0E9FE908F}"/>
                  </a:ext>
                </a:extLst>
              </p:cNvPr>
              <p:cNvSpPr/>
              <p:nvPr/>
            </p:nvSpPr>
            <p:spPr>
              <a:xfrm>
                <a:off x="544011" y="844012"/>
                <a:ext cx="2630300" cy="612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3" name="Straight Arrow Connector 22">
              <a:extLst>
                <a:ext uri="{FF2B5EF4-FFF2-40B4-BE49-F238E27FC236}">
                  <a16:creationId xmlns:a16="http://schemas.microsoft.com/office/drawing/2014/main" id="{767E5B44-8804-72F1-61A1-1F1EE4B89A99}"/>
                </a:ext>
              </a:extLst>
            </p:cNvPr>
            <p:cNvCxnSpPr>
              <a:cxnSpLocks/>
            </p:cNvCxnSpPr>
            <p:nvPr/>
          </p:nvCxnSpPr>
          <p:spPr>
            <a:xfrm>
              <a:off x="4305422" y="5428527"/>
              <a:ext cx="4595510" cy="0"/>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7FB932-AE55-73AF-8CDA-2CC3A0B54F63}"/>
                </a:ext>
              </a:extLst>
            </p:cNvPr>
            <p:cNvSpPr txBox="1"/>
            <p:nvPr/>
          </p:nvSpPr>
          <p:spPr>
            <a:xfrm>
              <a:off x="6010097" y="5499340"/>
              <a:ext cx="1133259" cy="369332"/>
            </a:xfrm>
            <a:prstGeom prst="rect">
              <a:avLst/>
            </a:prstGeom>
            <a:noFill/>
          </p:spPr>
          <p:txBody>
            <a:bodyPr wrap="none" rtlCol="0">
              <a:spAutoFit/>
            </a:bodyPr>
            <a:lstStyle/>
            <a:p>
              <a:r>
                <a:rPr lang="en-US" dirty="0"/>
                <a:t>20+  years</a:t>
              </a:r>
            </a:p>
          </p:txBody>
        </p:sp>
      </p:grpSp>
      <p:sp>
        <p:nvSpPr>
          <p:cNvPr id="32" name="Rounded Rectangle 31">
            <a:extLst>
              <a:ext uri="{FF2B5EF4-FFF2-40B4-BE49-F238E27FC236}">
                <a16:creationId xmlns:a16="http://schemas.microsoft.com/office/drawing/2014/main" id="{952EF1CC-D573-C2D1-203A-58D2663A4041}"/>
              </a:ext>
            </a:extLst>
          </p:cNvPr>
          <p:cNvSpPr/>
          <p:nvPr/>
        </p:nvSpPr>
        <p:spPr>
          <a:xfrm>
            <a:off x="4392252" y="2546506"/>
            <a:ext cx="1666437" cy="877335"/>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 MARSS Model</a:t>
            </a:r>
          </a:p>
        </p:txBody>
      </p:sp>
      <p:sp>
        <p:nvSpPr>
          <p:cNvPr id="33" name="Rounded Rectangle 32">
            <a:extLst>
              <a:ext uri="{FF2B5EF4-FFF2-40B4-BE49-F238E27FC236}">
                <a16:creationId xmlns:a16="http://schemas.microsoft.com/office/drawing/2014/main" id="{A6B6B26B-0FCF-10E6-ACBC-C83FC28D4EE2}"/>
              </a:ext>
            </a:extLst>
          </p:cNvPr>
          <p:cNvSpPr/>
          <p:nvPr/>
        </p:nvSpPr>
        <p:spPr>
          <a:xfrm>
            <a:off x="6636788" y="2547933"/>
            <a:ext cx="2390175" cy="89095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Inference on Population abundance</a:t>
            </a:r>
          </a:p>
        </p:txBody>
      </p:sp>
      <p:sp>
        <p:nvSpPr>
          <p:cNvPr id="34" name="Right Arrow 33">
            <a:extLst>
              <a:ext uri="{FF2B5EF4-FFF2-40B4-BE49-F238E27FC236}">
                <a16:creationId xmlns:a16="http://schemas.microsoft.com/office/drawing/2014/main" id="{3531B671-669D-0C89-88D9-9ACE329B8986}"/>
              </a:ext>
            </a:extLst>
          </p:cNvPr>
          <p:cNvSpPr/>
          <p:nvPr/>
        </p:nvSpPr>
        <p:spPr>
          <a:xfrm>
            <a:off x="6176890" y="2849216"/>
            <a:ext cx="390703" cy="288391"/>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1A5E51E7-BE07-FEBD-66F4-6CE6C41246B7}"/>
              </a:ext>
            </a:extLst>
          </p:cNvPr>
          <p:cNvSpPr/>
          <p:nvPr/>
        </p:nvSpPr>
        <p:spPr>
          <a:xfrm rot="1626561">
            <a:off x="3755083" y="2359123"/>
            <a:ext cx="568064"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38DD8A63-CCAD-CCE2-3DA0-8AD9632A1E7C}"/>
              </a:ext>
            </a:extLst>
          </p:cNvPr>
          <p:cNvSpPr/>
          <p:nvPr/>
        </p:nvSpPr>
        <p:spPr>
          <a:xfrm rot="6075832">
            <a:off x="4989188" y="1929535"/>
            <a:ext cx="612099"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7E78E7A5-B177-E59D-92F1-10D94D40FB5B}"/>
              </a:ext>
            </a:extLst>
          </p:cNvPr>
          <p:cNvSpPr/>
          <p:nvPr/>
        </p:nvSpPr>
        <p:spPr>
          <a:xfrm rot="15719557">
            <a:off x="4718516" y="3789640"/>
            <a:ext cx="572981" cy="288391"/>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7B953D2-A9AF-F25B-A395-A4E7F74CBBC7}"/>
              </a:ext>
            </a:extLst>
          </p:cNvPr>
          <p:cNvSpPr txBox="1"/>
          <p:nvPr/>
        </p:nvSpPr>
        <p:spPr>
          <a:xfrm>
            <a:off x="4974" y="6389442"/>
            <a:ext cx="8958687" cy="461665"/>
          </a:xfrm>
          <a:prstGeom prst="rect">
            <a:avLst/>
          </a:prstGeom>
          <a:noFill/>
        </p:spPr>
        <p:txBody>
          <a:bodyPr wrap="square" rtlCol="0">
            <a:spAutoFit/>
          </a:bodyPr>
          <a:lstStyle/>
          <a:p>
            <a:r>
              <a:rPr lang="en-AU" sz="1200" dirty="0">
                <a:solidFill>
                  <a:schemeClr val="tx1">
                    <a:lumMod val="50000"/>
                    <a:lumOff val="50000"/>
                  </a:schemeClr>
                </a:solidFill>
              </a:rPr>
              <a:t>Greenville </a:t>
            </a:r>
            <a:r>
              <a:rPr lang="en-AU" sz="1200" i="1" dirty="0">
                <a:solidFill>
                  <a:schemeClr val="tx1">
                    <a:lumMod val="50000"/>
                    <a:lumOff val="50000"/>
                  </a:schemeClr>
                </a:solidFill>
              </a:rPr>
              <a:t>et al</a:t>
            </a:r>
            <a:r>
              <a:rPr lang="en-AU" sz="1200" dirty="0">
                <a:solidFill>
                  <a:schemeClr val="tx1">
                    <a:lumMod val="50000"/>
                    <a:lumOff val="50000"/>
                  </a:schemeClr>
                </a:solidFill>
              </a:rPr>
              <a:t>. (2016). Population dynamics of desert mammals: similarities and contrasts within a multispecies assemblage. </a:t>
            </a:r>
            <a:br>
              <a:rPr lang="en-AU" sz="1200" dirty="0">
                <a:solidFill>
                  <a:schemeClr val="tx1">
                    <a:lumMod val="50000"/>
                    <a:lumOff val="50000"/>
                  </a:schemeClr>
                </a:solidFill>
              </a:rPr>
            </a:br>
            <a:r>
              <a:rPr lang="en-AU" sz="1200" i="1" dirty="0">
                <a:solidFill>
                  <a:schemeClr val="tx1">
                    <a:lumMod val="50000"/>
                    <a:lumOff val="50000"/>
                  </a:schemeClr>
                </a:solidFill>
              </a:rPr>
              <a:t>Ecosphere</a:t>
            </a:r>
            <a:r>
              <a:rPr lang="en-AU" sz="1200" dirty="0">
                <a:solidFill>
                  <a:schemeClr val="tx1">
                    <a:lumMod val="50000"/>
                    <a:lumOff val="50000"/>
                  </a:schemeClr>
                </a:solidFill>
              </a:rPr>
              <a:t>, </a:t>
            </a:r>
            <a:r>
              <a:rPr lang="en-AU" sz="1200" i="1" dirty="0">
                <a:solidFill>
                  <a:schemeClr val="tx1">
                    <a:lumMod val="50000"/>
                    <a:lumOff val="50000"/>
                  </a:schemeClr>
                </a:solidFill>
              </a:rPr>
              <a:t>7</a:t>
            </a:r>
            <a:r>
              <a:rPr lang="en-AU" sz="1200" dirty="0">
                <a:solidFill>
                  <a:schemeClr val="tx1">
                    <a:lumMod val="50000"/>
                    <a:lumOff val="50000"/>
                  </a:schemeClr>
                </a:solidFill>
              </a:rPr>
              <a:t>(5), e01343.</a:t>
            </a:r>
            <a:endParaRPr lang="en-US" sz="1200" dirty="0">
              <a:solidFill>
                <a:schemeClr val="tx1">
                  <a:lumMod val="50000"/>
                  <a:lumOff val="50000"/>
                </a:schemeClr>
              </a:solidFill>
            </a:endParaRPr>
          </a:p>
        </p:txBody>
      </p:sp>
      <p:sp>
        <p:nvSpPr>
          <p:cNvPr id="9" name="Slide Number Placeholder 8">
            <a:extLst>
              <a:ext uri="{FF2B5EF4-FFF2-40B4-BE49-F238E27FC236}">
                <a16:creationId xmlns:a16="http://schemas.microsoft.com/office/drawing/2014/main" id="{7D06B478-867B-00FC-148A-E31EE4C77095}"/>
              </a:ext>
            </a:extLst>
          </p:cNvPr>
          <p:cNvSpPr>
            <a:spLocks noGrp="1"/>
          </p:cNvSpPr>
          <p:nvPr>
            <p:ph type="sldNum" sz="quarter" idx="12"/>
          </p:nvPr>
        </p:nvSpPr>
        <p:spPr/>
        <p:txBody>
          <a:bodyPr/>
          <a:lstStyle/>
          <a:p>
            <a:fld id="{1A0A4A21-9553-C341-AB5C-38362A1101AE}" type="slidenum">
              <a:rPr lang="en-US" smtClean="0"/>
              <a:t>7</a:t>
            </a:fld>
            <a:endParaRPr lang="en-US"/>
          </a:p>
        </p:txBody>
      </p:sp>
    </p:spTree>
    <p:extLst>
      <p:ext uri="{BB962C8B-B14F-4D97-AF65-F5344CB8AC3E}">
        <p14:creationId xmlns:p14="http://schemas.microsoft.com/office/powerpoint/2010/main" val="22288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500"/>
                                        <p:tgtEl>
                                          <p:spTgt spid="3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dissolve">
                                      <p:cBhvr>
                                        <p:cTn id="29" dur="500"/>
                                        <p:tgtEl>
                                          <p:spTgt spid="3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dissolve">
                                      <p:cBhvr>
                                        <p:cTn id="40" dur="500"/>
                                        <p:tgtEl>
                                          <p:spTgt spid="3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E5ADDB-57DA-9E69-DC05-BA94AD09C457}"/>
              </a:ext>
            </a:extLst>
          </p:cNvPr>
          <p:cNvSpPr/>
          <p:nvPr/>
        </p:nvSpPr>
        <p:spPr>
          <a:xfrm>
            <a:off x="129496" y="866473"/>
            <a:ext cx="4406861" cy="53026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ysClr val="windowText" lastClr="000000"/>
                </a:solidFill>
              </a:rPr>
              <a:t>How did they deal with missing values?</a:t>
            </a:r>
          </a:p>
          <a:p>
            <a:pPr algn="ctr"/>
            <a:endParaRPr lang="en-US" dirty="0">
              <a:solidFill>
                <a:sysClr val="windowText" lastClr="000000"/>
              </a:solidFill>
            </a:endParaRPr>
          </a:p>
          <a:p>
            <a:pPr marL="285750" indent="-285750">
              <a:buFont typeface="Arial" panose="020B0604020202020204" pitchFamily="34" charset="0"/>
              <a:buChar char="•"/>
            </a:pPr>
            <a:r>
              <a:rPr lang="en-US" b="1" dirty="0">
                <a:solidFill>
                  <a:sysClr val="windowText" lastClr="000000"/>
                </a:solidFill>
              </a:rPr>
              <a:t>RJAGS</a:t>
            </a:r>
            <a:r>
              <a:rPr lang="en-US" dirty="0">
                <a:solidFill>
                  <a:sysClr val="windowText" lastClr="000000"/>
                </a:solidFill>
              </a:rPr>
              <a:t> </a:t>
            </a:r>
            <a:r>
              <a:rPr lang="en-US" dirty="0">
                <a:solidFill>
                  <a:schemeClr val="tx1"/>
                </a:solidFill>
              </a:rPr>
              <a:t>(</a:t>
            </a:r>
            <a:r>
              <a:rPr lang="en-AU" b="0" i="0" dirty="0">
                <a:solidFill>
                  <a:schemeClr val="tx1"/>
                </a:solidFill>
                <a:effectLst/>
              </a:rPr>
              <a:t>Bayesian Graphical Models using MCMC) </a:t>
            </a:r>
            <a:r>
              <a:rPr lang="en-US" dirty="0">
                <a:solidFill>
                  <a:sysClr val="windowText" lastClr="000000"/>
                </a:solidFill>
              </a:rPr>
              <a:t>package in R Software was used for modelling </a:t>
            </a:r>
          </a:p>
          <a:p>
            <a:pPr marL="742950" lvl="1" indent="-285750">
              <a:buFont typeface="Arial" panose="020B0604020202020204" pitchFamily="34" charset="0"/>
              <a:buChar char="•"/>
            </a:pPr>
            <a:r>
              <a:rPr lang="en-US" dirty="0">
                <a:solidFill>
                  <a:sysClr val="windowText" lastClr="000000"/>
                </a:solidFill>
              </a:rPr>
              <a:t>Didn’t allow proper imputation of NAs</a:t>
            </a:r>
          </a:p>
          <a:p>
            <a:endParaRPr lang="en-US" dirty="0">
              <a:solidFill>
                <a:sysClr val="windowText" lastClr="000000"/>
              </a:solidFill>
            </a:endParaRPr>
          </a:p>
          <a:p>
            <a:pPr marL="285750" indent="-285750">
              <a:buFont typeface="Arial" panose="020B0604020202020204" pitchFamily="34" charset="0"/>
              <a:buChar char="•"/>
            </a:pPr>
            <a:r>
              <a:rPr lang="en-US" dirty="0">
                <a:solidFill>
                  <a:sysClr val="windowText" lastClr="000000"/>
                </a:solidFill>
              </a:rPr>
              <a:t>Skipped over missing values</a:t>
            </a:r>
          </a:p>
          <a:p>
            <a:endParaRPr lang="en-US" dirty="0">
              <a:solidFill>
                <a:sysClr val="windowText" lastClr="000000"/>
              </a:solidFill>
            </a:endParaRPr>
          </a:p>
          <a:p>
            <a:pPr marL="285750" indent="-285750">
              <a:buFont typeface="Arial" panose="020B0604020202020204" pitchFamily="34" charset="0"/>
              <a:buChar char="•"/>
            </a:pPr>
            <a:r>
              <a:rPr lang="en-US" dirty="0">
                <a:solidFill>
                  <a:sysClr val="windowText" lastClr="000000"/>
                </a:solidFill>
              </a:rPr>
              <a:t>Reduced the number of observations used in modelling</a:t>
            </a:r>
          </a:p>
          <a:p>
            <a:pPr marL="285750" indent="-285750">
              <a:buFont typeface="Arial" panose="020B0604020202020204" pitchFamily="34" charset="0"/>
              <a:buChar char="•"/>
            </a:pPr>
            <a:endParaRPr lang="en-US" dirty="0">
              <a:solidFill>
                <a:sysClr val="windowText" lastClr="000000"/>
              </a:solidFill>
            </a:endParaRPr>
          </a:p>
        </p:txBody>
      </p:sp>
      <p:sp>
        <p:nvSpPr>
          <p:cNvPr id="2" name="Slide Number Placeholder 1">
            <a:extLst>
              <a:ext uri="{FF2B5EF4-FFF2-40B4-BE49-F238E27FC236}">
                <a16:creationId xmlns:a16="http://schemas.microsoft.com/office/drawing/2014/main" id="{58C5569F-3910-8214-0617-7FD9949C904F}"/>
              </a:ext>
            </a:extLst>
          </p:cNvPr>
          <p:cNvSpPr>
            <a:spLocks noGrp="1"/>
          </p:cNvSpPr>
          <p:nvPr>
            <p:ph type="sldNum" sz="quarter" idx="12"/>
          </p:nvPr>
        </p:nvSpPr>
        <p:spPr/>
        <p:txBody>
          <a:bodyPr/>
          <a:lstStyle/>
          <a:p>
            <a:fld id="{1A0A4A21-9553-C341-AB5C-38362A1101AE}" type="slidenum">
              <a:rPr lang="en-US" smtClean="0"/>
              <a:t>8</a:t>
            </a:fld>
            <a:endParaRPr lang="en-US"/>
          </a:p>
        </p:txBody>
      </p:sp>
      <p:sp>
        <p:nvSpPr>
          <p:cNvPr id="4" name="Title 1">
            <a:extLst>
              <a:ext uri="{FF2B5EF4-FFF2-40B4-BE49-F238E27FC236}">
                <a16:creationId xmlns:a16="http://schemas.microsoft.com/office/drawing/2014/main" id="{4DEF673D-E814-D9FE-6FA5-400F82FE619F}"/>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Case Study</a:t>
            </a:r>
          </a:p>
        </p:txBody>
      </p:sp>
      <p:sp>
        <p:nvSpPr>
          <p:cNvPr id="6" name="Rectangle 5">
            <a:extLst>
              <a:ext uri="{FF2B5EF4-FFF2-40B4-BE49-F238E27FC236}">
                <a16:creationId xmlns:a16="http://schemas.microsoft.com/office/drawing/2014/main" id="{546ADA0D-83EA-2094-9ECA-991507EAF78C}"/>
              </a:ext>
            </a:extLst>
          </p:cNvPr>
          <p:cNvSpPr/>
          <p:nvPr/>
        </p:nvSpPr>
        <p:spPr>
          <a:xfrm>
            <a:off x="4607643" y="862579"/>
            <a:ext cx="4406861" cy="530267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Restrictions on Ecological Assumptions</a:t>
            </a:r>
          </a:p>
          <a:p>
            <a:pPr marL="342900" indent="-342900">
              <a:buFont typeface="Arial" panose="020B0604020202020204" pitchFamily="34" charset="0"/>
              <a:buChar char="•"/>
            </a:pPr>
            <a:endParaRPr lang="en-US" sz="2000" b="1" dirty="0">
              <a:solidFill>
                <a:schemeClr val="tx1"/>
              </a:solidFill>
            </a:endParaRPr>
          </a:p>
          <a:p>
            <a:pPr marL="342900" indent="-342900">
              <a:buFont typeface="Arial" panose="020B0604020202020204" pitchFamily="34" charset="0"/>
              <a:buChar char="•"/>
            </a:pPr>
            <a:r>
              <a:rPr lang="en-US" i="1" dirty="0">
                <a:solidFill>
                  <a:schemeClr val="tx1"/>
                </a:solidFill>
              </a:rPr>
              <a:t>Process Error Variance – Q</a:t>
            </a: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endParaRPr lang="en-US" i="1" dirty="0">
              <a:solidFill>
                <a:schemeClr val="tx1"/>
              </a:solidFill>
            </a:endParaRPr>
          </a:p>
          <a:p>
            <a:endParaRPr lang="en-US" i="1" dirty="0">
              <a:solidFill>
                <a:schemeClr val="tx1"/>
              </a:solidFill>
            </a:endParaRPr>
          </a:p>
          <a:p>
            <a:pPr marL="342900" indent="-342900">
              <a:buFont typeface="Arial" panose="020B0604020202020204" pitchFamily="34" charset="0"/>
              <a:buChar char="•"/>
            </a:pPr>
            <a:r>
              <a:rPr lang="en-US" i="1" dirty="0">
                <a:solidFill>
                  <a:schemeClr val="tx1"/>
                </a:solidFill>
              </a:rPr>
              <a:t>Observation Error Variance – R</a:t>
            </a: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r>
              <a:rPr lang="en-US" i="1" dirty="0">
                <a:solidFill>
                  <a:schemeClr val="tx1"/>
                </a:solidFill>
              </a:rPr>
              <a:t>Density Dependence - B</a:t>
            </a:r>
          </a:p>
          <a:p>
            <a:pPr marL="800100" lvl="1" indent="-342900">
              <a:buFont typeface="Arial" panose="020B0604020202020204" pitchFamily="34" charset="0"/>
              <a:buChar char="•"/>
            </a:pPr>
            <a:endParaRPr lang="en-US" i="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228E72-FBCF-A3E6-417B-31AC697DD954}"/>
                  </a:ext>
                </a:extLst>
              </p:cNvPr>
              <p:cNvSpPr txBox="1"/>
              <p:nvPr/>
            </p:nvSpPr>
            <p:spPr>
              <a:xfrm>
                <a:off x="5269274" y="1889176"/>
                <a:ext cx="1834156" cy="9588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sSubSup>
                                  <m:sSubSupPr>
                                    <m:ctrlPr>
                                      <a:rPr lang="en-US" sz="2800" i="1" smtClean="0">
                                        <a:latin typeface="Cambria Math" panose="02040503050406030204" pitchFamily="18" charset="0"/>
                                        <a:ea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𝜎</m:t>
                                    </m:r>
                                  </m:e>
                                  <m:sub>
                                    <m:r>
                                      <a:rPr lang="en-AU" sz="2800" b="0" i="1" smtClean="0">
                                        <a:latin typeface="Cambria Math" panose="02040503050406030204" pitchFamily="18" charset="0"/>
                                        <a:ea typeface="Cambria Math" panose="02040503050406030204" pitchFamily="18" charset="0"/>
                                      </a:rPr>
                                      <m:t>1</m:t>
                                    </m:r>
                                  </m:sub>
                                  <m:sup>
                                    <m:r>
                                      <a:rPr lang="en-AU" sz="2800" b="0" i="1" smtClean="0">
                                        <a:latin typeface="Cambria Math" panose="02040503050406030204" pitchFamily="18" charset="0"/>
                                        <a:ea typeface="Cambria Math" panose="02040503050406030204" pitchFamily="18" charset="0"/>
                                      </a:rPr>
                                      <m:t>2</m:t>
                                    </m:r>
                                  </m:sup>
                                </m:sSubSup>
                              </m:e>
                              <m:e>
                                <m:m>
                                  <m:mPr>
                                    <m:mcs>
                                      <m:mc>
                                        <m:mcPr>
                                          <m:count m:val="1"/>
                                          <m:mcJc m:val="center"/>
                                        </m:mcPr>
                                      </m:mc>
                                    </m:mcs>
                                    <m:ctrlPr>
                                      <a:rPr lang="en-US" sz="2800" b="0" i="1" smtClean="0">
                                        <a:latin typeface="Cambria Math" panose="02040503050406030204" pitchFamily="18" charset="0"/>
                                      </a:rPr>
                                    </m:ctrlPr>
                                  </m:mPr>
                                  <m:mr>
                                    <m:e>
                                      <m:r>
                                        <m:rPr>
                                          <m:brk m:alnAt="7"/>
                                        </m:rPr>
                                        <a:rPr lang="en-AU" sz="2800" b="0" i="1" smtClean="0">
                                          <a:latin typeface="Cambria Math" panose="02040503050406030204" pitchFamily="18" charset="0"/>
                                        </a:rPr>
                                        <m:t>0</m:t>
                                      </m:r>
                                    </m:e>
                                  </m:mr>
                                </m:m>
                              </m:e>
                            </m:mr>
                            <m:mr>
                              <m:e>
                                <m:m>
                                  <m:mPr>
                                    <m:mcs>
                                      <m:mc>
                                        <m:mcPr>
                                          <m:count m:val="1"/>
                                          <m:mcJc m:val="center"/>
                                        </m:mcPr>
                                      </m:mc>
                                    </m:mcs>
                                    <m:ctrlPr>
                                      <a:rPr lang="en-US" sz="2800" b="0" i="1" smtClean="0">
                                        <a:latin typeface="Cambria Math" panose="02040503050406030204" pitchFamily="18" charset="0"/>
                                      </a:rPr>
                                    </m:ctrlPr>
                                  </m:mPr>
                                  <m:mr>
                                    <m:e>
                                      <m:r>
                                        <m:rPr>
                                          <m:brk m:alnAt="7"/>
                                        </m:rPr>
                                        <a:rPr lang="en-AU" sz="2800" b="0" i="1" smtClean="0">
                                          <a:latin typeface="Cambria Math" panose="02040503050406030204" pitchFamily="18" charset="0"/>
                                        </a:rPr>
                                        <m:t>0</m:t>
                                      </m:r>
                                    </m:e>
                                  </m:mr>
                                </m:m>
                              </m:e>
                              <m:e>
                                <m:m>
                                  <m:mPr>
                                    <m:mcs>
                                      <m:mc>
                                        <m:mcPr>
                                          <m:count m:val="1"/>
                                          <m:mcJc m:val="center"/>
                                        </m:mcPr>
                                      </m:mc>
                                    </m:mcs>
                                    <m:ctrlPr>
                                      <a:rPr lang="en-US" sz="2800" i="1" smtClean="0">
                                        <a:latin typeface="Cambria Math" panose="02040503050406030204" pitchFamily="18" charset="0"/>
                                      </a:rPr>
                                    </m:ctrlPr>
                                  </m:mPr>
                                  <m:mr>
                                    <m:e>
                                      <m:m>
                                        <m:mPr>
                                          <m:mcs>
                                            <m:mc>
                                              <m:mcPr>
                                                <m:count m:val="1"/>
                                                <m:mcJc m:val="center"/>
                                              </m:mcPr>
                                            </m:mc>
                                          </m:mcs>
                                          <m:ctrlPr>
                                            <a:rPr lang="en-US" sz="2800" i="1" smtClean="0">
                                              <a:latin typeface="Cambria Math" panose="02040503050406030204" pitchFamily="18" charset="0"/>
                                            </a:rPr>
                                          </m:ctrlPr>
                                        </m:mPr>
                                        <m:mr>
                                          <m:e>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𝜎</m:t>
                                                </m:r>
                                              </m:e>
                                              <m:sub>
                                                <m:r>
                                                  <a:rPr lang="en-AU" sz="2800" b="0" i="1" smtClean="0">
                                                    <a:latin typeface="Cambria Math" panose="02040503050406030204" pitchFamily="18" charset="0"/>
                                                  </a:rPr>
                                                  <m:t>2</m:t>
                                                </m:r>
                                              </m:sub>
                                              <m:sup>
                                                <m:r>
                                                  <a:rPr lang="en-AU" sz="2800" b="0" i="1" smtClean="0">
                                                    <a:latin typeface="Cambria Math" panose="02040503050406030204" pitchFamily="18" charset="0"/>
                                                  </a:rPr>
                                                  <m:t>2</m:t>
                                                </m:r>
                                              </m:sup>
                                            </m:sSubSup>
                                          </m:e>
                                        </m:mr>
                                      </m:m>
                                    </m:e>
                                  </m:mr>
                                </m:m>
                              </m:e>
                            </m:mr>
                          </m:m>
                        </m:e>
                      </m:d>
                    </m:oMath>
                  </m:oMathPara>
                </a14:m>
                <a:endParaRPr lang="en-US" sz="2800" dirty="0"/>
              </a:p>
            </p:txBody>
          </p:sp>
        </mc:Choice>
        <mc:Fallback xmlns="">
          <p:sp>
            <p:nvSpPr>
              <p:cNvPr id="7" name="TextBox 6">
                <a:extLst>
                  <a:ext uri="{FF2B5EF4-FFF2-40B4-BE49-F238E27FC236}">
                    <a16:creationId xmlns:a16="http://schemas.microsoft.com/office/drawing/2014/main" id="{E6228E72-FBCF-A3E6-417B-31AC697DD954}"/>
                  </a:ext>
                </a:extLst>
              </p:cNvPr>
              <p:cNvSpPr txBox="1">
                <a:spLocks noRot="1" noChangeAspect="1" noMove="1" noResize="1" noEditPoints="1" noAdjustHandles="1" noChangeArrowheads="1" noChangeShapeType="1" noTextEdit="1"/>
              </p:cNvSpPr>
              <p:nvPr/>
            </p:nvSpPr>
            <p:spPr>
              <a:xfrm>
                <a:off x="5269274" y="1889176"/>
                <a:ext cx="1834156" cy="958852"/>
              </a:xfrm>
              <a:prstGeom prst="rect">
                <a:avLst/>
              </a:prstGeom>
              <a:blipFill>
                <a:blip r:embed="rId3"/>
                <a:stretch>
                  <a:fillRect b="-519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3D17FE3-0B55-E442-4979-23C3EB990C3E}"/>
              </a:ext>
            </a:extLst>
          </p:cNvPr>
          <p:cNvSpPr txBox="1"/>
          <p:nvPr/>
        </p:nvSpPr>
        <p:spPr>
          <a:xfrm>
            <a:off x="6903071" y="2045436"/>
            <a:ext cx="2044647" cy="738664"/>
          </a:xfrm>
          <a:prstGeom prst="rect">
            <a:avLst/>
          </a:prstGeom>
          <a:noFill/>
        </p:spPr>
        <p:txBody>
          <a:bodyPr wrap="square" rtlCol="0">
            <a:spAutoFit/>
          </a:bodyPr>
          <a:lstStyle/>
          <a:p>
            <a:pPr algn="ctr"/>
            <a:r>
              <a:rPr lang="en-AU" sz="1400" dirty="0"/>
              <a:t>unique variances and year-to-year population changes are uncorrelated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2ED2A9-A623-78D4-F8DD-C6DC25A89797}"/>
                  </a:ext>
                </a:extLst>
              </p:cNvPr>
              <p:cNvSpPr txBox="1"/>
              <p:nvPr/>
            </p:nvSpPr>
            <p:spPr>
              <a:xfrm>
                <a:off x="5458868" y="3519195"/>
                <a:ext cx="1443408" cy="913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𝜂</m:t>
                                    </m:r>
                                  </m:e>
                                  <m:sup>
                                    <m:r>
                                      <a:rPr lang="en-AU" sz="2800" b="0" i="1" smtClean="0">
                                        <a:latin typeface="Cambria Math" panose="02040503050406030204" pitchFamily="18" charset="0"/>
                                      </a:rPr>
                                      <m:t>2</m:t>
                                    </m:r>
                                  </m:sup>
                                </m:sSup>
                              </m:e>
                              <m:e>
                                <m:m>
                                  <m:mPr>
                                    <m:mcs>
                                      <m:mc>
                                        <m:mcPr>
                                          <m:count m:val="1"/>
                                          <m:mcJc m:val="center"/>
                                        </m:mcPr>
                                      </m:mc>
                                    </m:mcs>
                                    <m:ctrlPr>
                                      <a:rPr lang="en-US" sz="2800" b="0" i="1" smtClean="0">
                                        <a:latin typeface="Cambria Math" panose="02040503050406030204" pitchFamily="18" charset="0"/>
                                      </a:rPr>
                                    </m:ctrlPr>
                                  </m:mPr>
                                  <m:mr>
                                    <m:e>
                                      <m:r>
                                        <m:rPr>
                                          <m:brk m:alnAt="7"/>
                                        </m:rPr>
                                        <a:rPr lang="en-AU" sz="2800" b="0" i="1" smtClean="0">
                                          <a:latin typeface="Cambria Math" panose="02040503050406030204" pitchFamily="18" charset="0"/>
                                        </a:rPr>
                                        <m:t>0</m:t>
                                      </m:r>
                                    </m:e>
                                  </m:mr>
                                </m:m>
                              </m:e>
                            </m:mr>
                            <m:mr>
                              <m:e>
                                <m:m>
                                  <m:mPr>
                                    <m:mcs>
                                      <m:mc>
                                        <m:mcPr>
                                          <m:count m:val="1"/>
                                          <m:mcJc m:val="center"/>
                                        </m:mcPr>
                                      </m:mc>
                                    </m:mcs>
                                    <m:ctrlPr>
                                      <a:rPr lang="en-US" sz="2800" b="0" i="1" smtClean="0">
                                        <a:latin typeface="Cambria Math" panose="02040503050406030204" pitchFamily="18" charset="0"/>
                                      </a:rPr>
                                    </m:ctrlPr>
                                  </m:mPr>
                                  <m:mr>
                                    <m:e>
                                      <m:r>
                                        <m:rPr>
                                          <m:brk m:alnAt="7"/>
                                        </m:rPr>
                                        <a:rPr lang="en-AU" sz="2800" b="0" i="1" smtClean="0">
                                          <a:latin typeface="Cambria Math" panose="02040503050406030204" pitchFamily="18" charset="0"/>
                                        </a:rPr>
                                        <m:t>0</m:t>
                                      </m:r>
                                    </m:e>
                                  </m:mr>
                                </m:m>
                              </m:e>
                              <m:e>
                                <m:m>
                                  <m:mPr>
                                    <m:mcs>
                                      <m:mc>
                                        <m:mcPr>
                                          <m:count m:val="1"/>
                                          <m:mcJc m:val="center"/>
                                        </m:mcPr>
                                      </m:mc>
                                    </m:mcs>
                                    <m:ctrlPr>
                                      <a:rPr lang="en-US" sz="2800" i="1" smtClean="0">
                                        <a:latin typeface="Cambria Math" panose="02040503050406030204" pitchFamily="18" charset="0"/>
                                      </a:rPr>
                                    </m:ctrlPr>
                                  </m:mPr>
                                  <m:mr>
                                    <m:e>
                                      <m:m>
                                        <m:mPr>
                                          <m:mcs>
                                            <m:mc>
                                              <m:mcPr>
                                                <m:count m:val="1"/>
                                                <m:mcJc m:val="center"/>
                                              </m:mcPr>
                                            </m:mc>
                                          </m:mcs>
                                          <m:ctrlPr>
                                            <a:rPr lang="en-US" sz="2800" i="1" smtClean="0">
                                              <a:latin typeface="Cambria Math" panose="02040503050406030204" pitchFamily="18" charset="0"/>
                                            </a:rPr>
                                          </m:ctrlPr>
                                        </m:mPr>
                                        <m:mr>
                                          <m:e>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𝜂</m:t>
                                                </m:r>
                                              </m:e>
                                              <m:sup>
                                                <m:r>
                                                  <a:rPr lang="en-AU" sz="2800" b="0" i="1" smtClean="0">
                                                    <a:latin typeface="Cambria Math" panose="02040503050406030204" pitchFamily="18" charset="0"/>
                                                  </a:rPr>
                                                  <m:t>2</m:t>
                                                </m:r>
                                              </m:sup>
                                            </m:sSup>
                                          </m:e>
                                        </m:mr>
                                      </m:m>
                                    </m:e>
                                  </m:mr>
                                </m:m>
                              </m:e>
                            </m:mr>
                          </m:m>
                        </m:e>
                      </m:d>
                    </m:oMath>
                  </m:oMathPara>
                </a14:m>
                <a:endParaRPr lang="en-US" sz="2800" dirty="0"/>
              </a:p>
            </p:txBody>
          </p:sp>
        </mc:Choice>
        <mc:Fallback xmlns="">
          <p:sp>
            <p:nvSpPr>
              <p:cNvPr id="9" name="TextBox 8">
                <a:extLst>
                  <a:ext uri="{FF2B5EF4-FFF2-40B4-BE49-F238E27FC236}">
                    <a16:creationId xmlns:a16="http://schemas.microsoft.com/office/drawing/2014/main" id="{D52ED2A9-A623-78D4-F8DD-C6DC25A89797}"/>
                  </a:ext>
                </a:extLst>
              </p:cNvPr>
              <p:cNvSpPr txBox="1">
                <a:spLocks noRot="1" noChangeAspect="1" noMove="1" noResize="1" noEditPoints="1" noAdjustHandles="1" noChangeArrowheads="1" noChangeShapeType="1" noTextEdit="1"/>
              </p:cNvSpPr>
              <p:nvPr/>
            </p:nvSpPr>
            <p:spPr>
              <a:xfrm>
                <a:off x="5458868" y="3519195"/>
                <a:ext cx="1443408" cy="913007"/>
              </a:xfrm>
              <a:prstGeom prst="rect">
                <a:avLst/>
              </a:prstGeom>
              <a:blipFill>
                <a:blip r:embed="rId4"/>
                <a:stretch>
                  <a:fillRect b="-1369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B06C34E-E92C-7C1D-DDE1-A2B1C96F617D}"/>
              </a:ext>
            </a:extLst>
          </p:cNvPr>
          <p:cNvSpPr txBox="1"/>
          <p:nvPr/>
        </p:nvSpPr>
        <p:spPr>
          <a:xfrm>
            <a:off x="6946481" y="3722495"/>
            <a:ext cx="1890902" cy="523220"/>
          </a:xfrm>
          <a:prstGeom prst="rect">
            <a:avLst/>
          </a:prstGeom>
          <a:noFill/>
        </p:spPr>
        <p:txBody>
          <a:bodyPr wrap="none" rtlCol="0">
            <a:spAutoFit/>
          </a:bodyPr>
          <a:lstStyle/>
          <a:p>
            <a:pPr algn="ctr"/>
            <a:r>
              <a:rPr lang="en-AU" sz="1400" dirty="0"/>
              <a:t>identical variances and </a:t>
            </a:r>
          </a:p>
          <a:p>
            <a:pPr algn="ctr"/>
            <a:r>
              <a:rPr lang="en-AU" sz="1400" dirty="0"/>
              <a:t>uncorrelated errors </a:t>
            </a:r>
            <a:endParaRPr lang="en-AU" sz="1400" dirty="0">
              <a:effectLs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93DC40-4266-D310-4CD0-CEA4DECA4918}"/>
                  </a:ext>
                </a:extLst>
              </p:cNvPr>
              <p:cNvSpPr txBox="1"/>
              <p:nvPr/>
            </p:nvSpPr>
            <p:spPr>
              <a:xfrm>
                <a:off x="5410100" y="5196302"/>
                <a:ext cx="1677254" cy="829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1</m:t>
                                    </m:r>
                                  </m:sub>
                                </m:sSub>
                              </m:e>
                              <m:e>
                                <m:m>
                                  <m:mPr>
                                    <m:mcs>
                                      <m:mc>
                                        <m:mcPr>
                                          <m:count m:val="1"/>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1,2</m:t>
                                          </m:r>
                                        </m:sub>
                                      </m:sSub>
                                    </m:e>
                                  </m:mr>
                                </m:m>
                              </m:e>
                            </m:mr>
                            <m:mr>
                              <m:e>
                                <m:m>
                                  <m:mPr>
                                    <m:mcs>
                                      <m:mc>
                                        <m:mcPr>
                                          <m:count m:val="1"/>
                                          <m:mcJc m:val="center"/>
                                        </m:mcPr>
                                      </m:mc>
                                    </m:mcs>
                                    <m:ctrlPr>
                                      <a:rPr lang="en-US" sz="2800" b="0" i="1" smtClean="0">
                                        <a:latin typeface="Cambria Math" panose="02040503050406030204" pitchFamily="18" charset="0"/>
                                      </a:rPr>
                                    </m:ctrlPr>
                                  </m:mPr>
                                  <m:mr>
                                    <m:e>
                                      <m:r>
                                        <m:rPr>
                                          <m:brk m:alnAt="7"/>
                                        </m:rPr>
                                        <a:rPr lang="en-AU" sz="2800" b="0" i="1" smtClean="0">
                                          <a:latin typeface="Cambria Math" panose="02040503050406030204" pitchFamily="18" charset="0"/>
                                        </a:rPr>
                                        <m:t>0</m:t>
                                      </m:r>
                                    </m:e>
                                  </m:mr>
                                </m:m>
                              </m:e>
                              <m:e>
                                <m:m>
                                  <m:mPr>
                                    <m:mcs>
                                      <m:mc>
                                        <m:mcPr>
                                          <m:count m:val="1"/>
                                          <m:mcJc m:val="center"/>
                                        </m:mcPr>
                                      </m:mc>
                                    </m:mcs>
                                    <m:ctrlPr>
                                      <a:rPr lang="en-US" sz="2800" i="1" smtClean="0">
                                        <a:latin typeface="Cambria Math" panose="02040503050406030204" pitchFamily="18" charset="0"/>
                                      </a:rPr>
                                    </m:ctrlPr>
                                  </m:mPr>
                                  <m:mr>
                                    <m:e>
                                      <m:m>
                                        <m:mPr>
                                          <m:mcs>
                                            <m:mc>
                                              <m:mcPr>
                                                <m:count m:val="1"/>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2</m:t>
                                                </m:r>
                                              </m:sub>
                                            </m:sSub>
                                          </m:e>
                                        </m:mr>
                                      </m:m>
                                    </m:e>
                                  </m:mr>
                                </m:m>
                              </m:e>
                            </m:mr>
                          </m:m>
                        </m:e>
                      </m:d>
                    </m:oMath>
                  </m:oMathPara>
                </a14:m>
                <a:endParaRPr lang="en-US" sz="2800" dirty="0"/>
              </a:p>
            </p:txBody>
          </p:sp>
        </mc:Choice>
        <mc:Fallback xmlns="">
          <p:sp>
            <p:nvSpPr>
              <p:cNvPr id="11" name="TextBox 10">
                <a:extLst>
                  <a:ext uri="{FF2B5EF4-FFF2-40B4-BE49-F238E27FC236}">
                    <a16:creationId xmlns:a16="http://schemas.microsoft.com/office/drawing/2014/main" id="{2593DC40-4266-D310-4CD0-CEA4DECA4918}"/>
                  </a:ext>
                </a:extLst>
              </p:cNvPr>
              <p:cNvSpPr txBox="1">
                <a:spLocks noRot="1" noChangeAspect="1" noMove="1" noResize="1" noEditPoints="1" noAdjustHandles="1" noChangeArrowheads="1" noChangeShapeType="1" noTextEdit="1"/>
              </p:cNvSpPr>
              <p:nvPr/>
            </p:nvSpPr>
            <p:spPr>
              <a:xfrm>
                <a:off x="5410100" y="5196302"/>
                <a:ext cx="1677254" cy="829458"/>
              </a:xfrm>
              <a:prstGeom prst="rect">
                <a:avLst/>
              </a:prstGeom>
              <a:blipFill>
                <a:blip r:embed="rId5"/>
                <a:stretch>
                  <a:fillRect t="-1493" b="-895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FBC742-DE51-50F4-E1C0-92A0842AD8F2}"/>
              </a:ext>
            </a:extLst>
          </p:cNvPr>
          <p:cNvSpPr txBox="1"/>
          <p:nvPr/>
        </p:nvSpPr>
        <p:spPr>
          <a:xfrm>
            <a:off x="6979943" y="5225894"/>
            <a:ext cx="1890902" cy="738664"/>
          </a:xfrm>
          <a:prstGeom prst="rect">
            <a:avLst/>
          </a:prstGeom>
          <a:noFill/>
        </p:spPr>
        <p:txBody>
          <a:bodyPr wrap="square" rtlCol="0">
            <a:spAutoFit/>
          </a:bodyPr>
          <a:lstStyle/>
          <a:p>
            <a:pPr algn="ctr"/>
            <a:r>
              <a:rPr lang="en-AU" sz="1400" dirty="0"/>
              <a:t>one-way </a:t>
            </a:r>
          </a:p>
          <a:p>
            <a:pPr algn="ctr"/>
            <a:r>
              <a:rPr lang="en-AU" sz="1400" dirty="0"/>
              <a:t>interaction between species</a:t>
            </a:r>
          </a:p>
        </p:txBody>
      </p:sp>
      <p:sp>
        <p:nvSpPr>
          <p:cNvPr id="3" name="TextBox 2">
            <a:extLst>
              <a:ext uri="{FF2B5EF4-FFF2-40B4-BE49-F238E27FC236}">
                <a16:creationId xmlns:a16="http://schemas.microsoft.com/office/drawing/2014/main" id="{9ED82BDE-F2BB-2886-E26A-03622A9ECC10}"/>
              </a:ext>
            </a:extLst>
          </p:cNvPr>
          <p:cNvSpPr txBox="1"/>
          <p:nvPr/>
        </p:nvSpPr>
        <p:spPr>
          <a:xfrm>
            <a:off x="10097" y="6548356"/>
            <a:ext cx="8697921" cy="261610"/>
          </a:xfrm>
          <a:prstGeom prst="rect">
            <a:avLst/>
          </a:prstGeom>
          <a:noFill/>
        </p:spPr>
        <p:txBody>
          <a:bodyPr wrap="square" rtlCol="0">
            <a:spAutoFit/>
          </a:bodyPr>
          <a:lstStyle/>
          <a:p>
            <a:r>
              <a:rPr lang="en-US" sz="1100" dirty="0">
                <a:solidFill>
                  <a:schemeClr val="tx1">
                    <a:lumMod val="50000"/>
                    <a:lumOff val="50000"/>
                  </a:schemeClr>
                </a:solidFill>
              </a:rPr>
              <a:t>Martyn Plummer (2021). </a:t>
            </a:r>
            <a:r>
              <a:rPr lang="en-US" sz="1100" dirty="0" err="1">
                <a:solidFill>
                  <a:schemeClr val="tx1">
                    <a:lumMod val="50000"/>
                    <a:lumOff val="50000"/>
                  </a:schemeClr>
                </a:solidFill>
              </a:rPr>
              <a:t>rjags</a:t>
            </a:r>
            <a:r>
              <a:rPr lang="en-US" sz="1100" dirty="0">
                <a:solidFill>
                  <a:schemeClr val="tx1">
                    <a:lumMod val="50000"/>
                    <a:lumOff val="50000"/>
                  </a:schemeClr>
                </a:solidFill>
              </a:rPr>
              <a:t>: Bayesian Graphical Models using MCMC. R package version 4-12. https://CRAN.R-</a:t>
            </a:r>
            <a:r>
              <a:rPr lang="en-US" sz="1100" dirty="0" err="1">
                <a:solidFill>
                  <a:schemeClr val="tx1">
                    <a:lumMod val="50000"/>
                    <a:lumOff val="50000"/>
                  </a:schemeClr>
                </a:solidFill>
              </a:rPr>
              <a:t>project.org</a:t>
            </a:r>
            <a:r>
              <a:rPr lang="en-US" sz="1100" dirty="0">
                <a:solidFill>
                  <a:schemeClr val="tx1">
                    <a:lumMod val="50000"/>
                    <a:lumOff val="50000"/>
                  </a:schemeClr>
                </a:solidFill>
              </a:rPr>
              <a:t>/package=</a:t>
            </a:r>
            <a:r>
              <a:rPr lang="en-US" sz="1100" dirty="0" err="1">
                <a:solidFill>
                  <a:schemeClr val="tx1">
                    <a:lumMod val="50000"/>
                    <a:lumOff val="50000"/>
                  </a:schemeClr>
                </a:solidFill>
              </a:rPr>
              <a:t>rjags</a:t>
            </a:r>
            <a:endParaRPr lang="en-US" sz="1100" dirty="0">
              <a:solidFill>
                <a:schemeClr val="tx1">
                  <a:lumMod val="50000"/>
                  <a:lumOff val="50000"/>
                </a:schemeClr>
              </a:solidFill>
            </a:endParaRPr>
          </a:p>
        </p:txBody>
      </p:sp>
    </p:spTree>
    <p:extLst>
      <p:ext uri="{BB962C8B-B14F-4D97-AF65-F5344CB8AC3E}">
        <p14:creationId xmlns:p14="http://schemas.microsoft.com/office/powerpoint/2010/main" val="265522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5569F-3910-8214-0617-7FD9949C904F}"/>
              </a:ext>
            </a:extLst>
          </p:cNvPr>
          <p:cNvSpPr>
            <a:spLocks noGrp="1"/>
          </p:cNvSpPr>
          <p:nvPr>
            <p:ph type="sldNum" sz="quarter" idx="12"/>
          </p:nvPr>
        </p:nvSpPr>
        <p:spPr/>
        <p:txBody>
          <a:bodyPr/>
          <a:lstStyle/>
          <a:p>
            <a:fld id="{1A0A4A21-9553-C341-AB5C-38362A1101AE}" type="slidenum">
              <a:rPr lang="en-US" smtClean="0"/>
              <a:t>9</a:t>
            </a:fld>
            <a:endParaRPr lang="en-US"/>
          </a:p>
        </p:txBody>
      </p:sp>
      <p:sp>
        <p:nvSpPr>
          <p:cNvPr id="4" name="Title 1">
            <a:extLst>
              <a:ext uri="{FF2B5EF4-FFF2-40B4-BE49-F238E27FC236}">
                <a16:creationId xmlns:a16="http://schemas.microsoft.com/office/drawing/2014/main" id="{4DEF673D-E814-D9FE-6FA5-400F82FE619F}"/>
              </a:ext>
            </a:extLst>
          </p:cNvPr>
          <p:cNvSpPr txBox="1">
            <a:spLocks/>
          </p:cNvSpPr>
          <p:nvPr/>
        </p:nvSpPr>
        <p:spPr>
          <a:xfrm>
            <a:off x="7576" y="220142"/>
            <a:ext cx="4564427"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000" b="1" dirty="0">
                <a:ln>
                  <a:solidFill>
                    <a:srgbClr val="002060"/>
                  </a:solidFill>
                </a:ln>
                <a:solidFill>
                  <a:srgbClr val="002060"/>
                </a:solidFill>
                <a:latin typeface="Lucida Sans" panose="020B0602030504020204" pitchFamily="34" charset="77"/>
              </a:rPr>
              <a:t>Our Goal</a:t>
            </a:r>
          </a:p>
        </p:txBody>
      </p:sp>
      <p:sp>
        <p:nvSpPr>
          <p:cNvPr id="5" name="Rectangle 4">
            <a:extLst>
              <a:ext uri="{FF2B5EF4-FFF2-40B4-BE49-F238E27FC236}">
                <a16:creationId xmlns:a16="http://schemas.microsoft.com/office/drawing/2014/main" id="{9EE5ADDB-57DA-9E69-DC05-BA94AD09C457}"/>
              </a:ext>
            </a:extLst>
          </p:cNvPr>
          <p:cNvSpPr/>
          <p:nvPr/>
        </p:nvSpPr>
        <p:spPr>
          <a:xfrm>
            <a:off x="129496" y="866473"/>
            <a:ext cx="4406861" cy="53026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ysClr val="windowText" lastClr="000000"/>
                </a:solidFill>
              </a:rPr>
              <a:t>Missing value imputation</a:t>
            </a:r>
          </a:p>
          <a:p>
            <a:pPr algn="ctr"/>
            <a:endParaRPr lang="en-US" dirty="0">
              <a:solidFill>
                <a:sysClr val="windowText" lastClr="000000"/>
              </a:solidFill>
            </a:endParaRPr>
          </a:p>
          <a:p>
            <a:pPr marL="285750" indent="-285750">
              <a:buFont typeface="Arial" panose="020B0604020202020204" pitchFamily="34" charset="0"/>
              <a:buChar char="•"/>
            </a:pPr>
            <a:r>
              <a:rPr lang="en-US" dirty="0">
                <a:solidFill>
                  <a:sysClr val="windowText" lastClr="000000"/>
                </a:solidFill>
              </a:rPr>
              <a:t>Use </a:t>
            </a:r>
            <a:r>
              <a:rPr lang="en-US" b="1" dirty="0">
                <a:solidFill>
                  <a:sysClr val="windowText" lastClr="000000"/>
                </a:solidFill>
              </a:rPr>
              <a:t>MICE</a:t>
            </a:r>
            <a:r>
              <a:rPr lang="en-US" dirty="0">
                <a:solidFill>
                  <a:sysClr val="windowText" lastClr="000000"/>
                </a:solidFill>
              </a:rPr>
              <a:t> (</a:t>
            </a:r>
            <a:r>
              <a:rPr lang="en-US" b="1" dirty="0">
                <a:solidFill>
                  <a:sysClr val="windowText" lastClr="000000"/>
                </a:solidFill>
              </a:rPr>
              <a:t>M</a:t>
            </a:r>
            <a:r>
              <a:rPr lang="en-US" dirty="0">
                <a:solidFill>
                  <a:sysClr val="windowText" lastClr="000000"/>
                </a:solidFill>
              </a:rPr>
              <a:t>ultivariate </a:t>
            </a:r>
            <a:r>
              <a:rPr lang="en-US" b="1" dirty="0">
                <a:solidFill>
                  <a:sysClr val="windowText" lastClr="000000"/>
                </a:solidFill>
              </a:rPr>
              <a:t>I</a:t>
            </a:r>
            <a:r>
              <a:rPr lang="en-US" dirty="0">
                <a:solidFill>
                  <a:sysClr val="windowText" lastClr="000000"/>
                </a:solidFill>
              </a:rPr>
              <a:t>mputation by </a:t>
            </a:r>
            <a:r>
              <a:rPr lang="en-US" b="1" dirty="0">
                <a:solidFill>
                  <a:sysClr val="windowText" lastClr="000000"/>
                </a:solidFill>
              </a:rPr>
              <a:t>C</a:t>
            </a:r>
            <a:r>
              <a:rPr lang="en-US" dirty="0">
                <a:solidFill>
                  <a:sysClr val="windowText" lastClr="000000"/>
                </a:solidFill>
              </a:rPr>
              <a:t>hained </a:t>
            </a:r>
            <a:r>
              <a:rPr lang="en-US" b="1" dirty="0">
                <a:solidFill>
                  <a:sysClr val="windowText" lastClr="000000"/>
                </a:solidFill>
              </a:rPr>
              <a:t>E</a:t>
            </a:r>
            <a:r>
              <a:rPr lang="en-US" dirty="0">
                <a:solidFill>
                  <a:sysClr val="windowText" lastClr="000000"/>
                </a:solidFill>
              </a:rPr>
              <a:t>quations) package in R Software</a:t>
            </a:r>
          </a:p>
          <a:p>
            <a:pPr marL="742950" lvl="1" indent="-285750">
              <a:buFont typeface="Arial" panose="020B0604020202020204" pitchFamily="34" charset="0"/>
              <a:buChar char="•"/>
            </a:pPr>
            <a:r>
              <a:rPr lang="en-AU" b="0" i="0" dirty="0">
                <a:solidFill>
                  <a:srgbClr val="333333"/>
                </a:solidFill>
                <a:effectLst/>
              </a:rPr>
              <a:t>Impute missing values with plausible data values</a:t>
            </a:r>
          </a:p>
          <a:p>
            <a:pPr marL="742950" lvl="1" indent="-285750">
              <a:buFont typeface="Arial" panose="020B0604020202020204" pitchFamily="34" charset="0"/>
              <a:buChar char="•"/>
            </a:pPr>
            <a:r>
              <a:rPr lang="en-AU" b="0" i="0" dirty="0">
                <a:solidFill>
                  <a:srgbClr val="333333"/>
                </a:solidFill>
                <a:effectLst/>
              </a:rPr>
              <a:t>Values are drawn from a distribution specifically designed for each missing datapoint.</a:t>
            </a:r>
          </a:p>
          <a:p>
            <a:pPr marL="742950" lvl="1" indent="-285750">
              <a:buFont typeface="Arial" panose="020B0604020202020204" pitchFamily="34" charset="0"/>
              <a:buChar char="•"/>
            </a:pPr>
            <a:r>
              <a:rPr lang="en-AU" dirty="0">
                <a:solidFill>
                  <a:srgbClr val="333333"/>
                </a:solidFill>
              </a:rPr>
              <a:t>Creates multiple imputations ➞ </a:t>
            </a:r>
            <a:r>
              <a:rPr lang="en-AU" b="0" i="0" dirty="0">
                <a:solidFill>
                  <a:srgbClr val="212121"/>
                </a:solidFill>
                <a:effectLst/>
              </a:rPr>
              <a:t>accounts for the statistical uncertainty in the imputations</a:t>
            </a:r>
            <a:endParaRPr lang="en-US" dirty="0">
              <a:solidFill>
                <a:sysClr val="windowText" lastClr="000000"/>
              </a:solidFill>
            </a:endParaRPr>
          </a:p>
          <a:p>
            <a:endParaRPr lang="en-US" dirty="0">
              <a:solidFill>
                <a:sysClr val="windowText" lastClr="000000"/>
              </a:solidFill>
            </a:endParaRPr>
          </a:p>
          <a:p>
            <a:pPr marL="285750" indent="-285750">
              <a:buFont typeface="Arial" panose="020B0604020202020204" pitchFamily="34" charset="0"/>
              <a:buChar char="•"/>
            </a:pPr>
            <a:r>
              <a:rPr lang="en-US" dirty="0">
                <a:solidFill>
                  <a:sysClr val="windowText" lastClr="000000"/>
                </a:solidFill>
              </a:rPr>
              <a:t>Used the complete dataset in modelling</a:t>
            </a:r>
          </a:p>
          <a:p>
            <a:pPr marL="285750" indent="-285750">
              <a:buFont typeface="Arial" panose="020B0604020202020204" pitchFamily="34" charset="0"/>
              <a:buChar char="•"/>
            </a:pPr>
            <a:endParaRPr lang="en-US" dirty="0">
              <a:solidFill>
                <a:sysClr val="windowText" lastClr="000000"/>
              </a:solidFill>
            </a:endParaRPr>
          </a:p>
        </p:txBody>
      </p:sp>
      <p:sp>
        <p:nvSpPr>
          <p:cNvPr id="6" name="Rectangle 5">
            <a:extLst>
              <a:ext uri="{FF2B5EF4-FFF2-40B4-BE49-F238E27FC236}">
                <a16:creationId xmlns:a16="http://schemas.microsoft.com/office/drawing/2014/main" id="{546ADA0D-83EA-2094-9ECA-991507EAF78C}"/>
              </a:ext>
            </a:extLst>
          </p:cNvPr>
          <p:cNvSpPr/>
          <p:nvPr/>
        </p:nvSpPr>
        <p:spPr>
          <a:xfrm>
            <a:off x="4607643" y="862579"/>
            <a:ext cx="4406861" cy="530267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Relaxations on Ecological Assumptions</a:t>
            </a:r>
          </a:p>
          <a:p>
            <a:pPr marL="342900" indent="-342900">
              <a:buFont typeface="Arial" panose="020B0604020202020204" pitchFamily="34" charset="0"/>
              <a:buChar char="•"/>
            </a:pPr>
            <a:endParaRPr lang="en-US" sz="2000" b="1" dirty="0">
              <a:solidFill>
                <a:schemeClr val="tx1"/>
              </a:solidFill>
            </a:endParaRPr>
          </a:p>
          <a:p>
            <a:pPr marL="342900" indent="-342900">
              <a:buFont typeface="Arial" panose="020B0604020202020204" pitchFamily="34" charset="0"/>
              <a:buChar char="•"/>
            </a:pPr>
            <a:r>
              <a:rPr lang="en-US" i="1" dirty="0">
                <a:solidFill>
                  <a:schemeClr val="tx1"/>
                </a:solidFill>
              </a:rPr>
              <a:t>Process Error Variance – Q</a:t>
            </a: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endParaRPr lang="en-US" i="1" dirty="0">
              <a:solidFill>
                <a:schemeClr val="tx1"/>
              </a:solidFill>
            </a:endParaRPr>
          </a:p>
          <a:p>
            <a:endParaRPr lang="en-US" i="1" dirty="0">
              <a:solidFill>
                <a:schemeClr val="tx1"/>
              </a:solidFill>
            </a:endParaRPr>
          </a:p>
          <a:p>
            <a:pPr marL="342900" indent="-342900">
              <a:buFont typeface="Arial" panose="020B0604020202020204" pitchFamily="34" charset="0"/>
              <a:buChar char="•"/>
            </a:pPr>
            <a:r>
              <a:rPr lang="en-US" i="1" dirty="0">
                <a:solidFill>
                  <a:schemeClr val="tx1"/>
                </a:solidFill>
              </a:rPr>
              <a:t>Observation Error Variance – R</a:t>
            </a: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endParaRPr lang="en-US" i="1" dirty="0">
              <a:solidFill>
                <a:schemeClr val="tx1"/>
              </a:solidFill>
            </a:endParaRPr>
          </a:p>
          <a:p>
            <a:pPr marL="342900" indent="-342900">
              <a:buFont typeface="Arial" panose="020B0604020202020204" pitchFamily="34" charset="0"/>
              <a:buChar char="•"/>
            </a:pPr>
            <a:r>
              <a:rPr lang="en-US" i="1" dirty="0">
                <a:solidFill>
                  <a:schemeClr val="tx1"/>
                </a:solidFill>
              </a:rPr>
              <a:t>Density Dependence - B</a:t>
            </a:r>
          </a:p>
          <a:p>
            <a:pPr marL="800100" lvl="1" indent="-342900">
              <a:buFont typeface="Arial" panose="020B0604020202020204" pitchFamily="34" charset="0"/>
              <a:buChar char="•"/>
            </a:pPr>
            <a:endParaRPr lang="en-US" i="1"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228E72-FBCF-A3E6-417B-31AC697DD954}"/>
                  </a:ext>
                </a:extLst>
              </p:cNvPr>
              <p:cNvSpPr txBox="1"/>
              <p:nvPr/>
            </p:nvSpPr>
            <p:spPr>
              <a:xfrm>
                <a:off x="5269274" y="1889176"/>
                <a:ext cx="1834156" cy="9588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sSubSup>
                                  <m:sSubSupPr>
                                    <m:ctrlPr>
                                      <a:rPr lang="en-US" sz="2800" i="1" smtClean="0">
                                        <a:latin typeface="Cambria Math" panose="02040503050406030204" pitchFamily="18" charset="0"/>
                                        <a:ea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𝜎</m:t>
                                    </m:r>
                                  </m:e>
                                  <m:sub>
                                    <m:r>
                                      <a:rPr lang="en-AU" sz="2800" b="0" i="1" smtClean="0">
                                        <a:latin typeface="Cambria Math" panose="02040503050406030204" pitchFamily="18" charset="0"/>
                                        <a:ea typeface="Cambria Math" panose="02040503050406030204" pitchFamily="18" charset="0"/>
                                      </a:rPr>
                                      <m:t>1</m:t>
                                    </m:r>
                                  </m:sub>
                                  <m:sup>
                                    <m:r>
                                      <a:rPr lang="en-AU" sz="2800" b="0" i="1" smtClean="0">
                                        <a:latin typeface="Cambria Math" panose="02040503050406030204" pitchFamily="18" charset="0"/>
                                        <a:ea typeface="Cambria Math" panose="02040503050406030204" pitchFamily="18" charset="0"/>
                                      </a:rPr>
                                      <m:t>2</m:t>
                                    </m:r>
                                  </m:sup>
                                </m:sSubSup>
                              </m:e>
                              <m:e>
                                <m:m>
                                  <m:mPr>
                                    <m:mcs>
                                      <m:mc>
                                        <m:mcPr>
                                          <m:count m:val="1"/>
                                          <m:mcJc m:val="center"/>
                                        </m:mcPr>
                                      </m:mc>
                                    </m:mcs>
                                    <m:ctrlPr>
                                      <a:rPr lang="en-US" sz="2800" b="0" i="1" smtClean="0">
                                        <a:latin typeface="Cambria Math" panose="02040503050406030204" pitchFamily="18" charset="0"/>
                                      </a:rPr>
                                    </m:ctrlPr>
                                  </m:mPr>
                                  <m:mr>
                                    <m:e>
                                      <m:sSub>
                                        <m:sSubPr>
                                          <m:ctrlPr>
                                            <a:rPr lang="en-US" sz="2800" i="1" smtClean="0">
                                              <a:solidFill>
                                                <a:srgbClr val="9A2100"/>
                                              </a:solidFill>
                                              <a:latin typeface="Cambria Math" panose="02040503050406030204" pitchFamily="18" charset="0"/>
                                              <a:ea typeface="Cambria Math" panose="02040503050406030204" pitchFamily="18" charset="0"/>
                                            </a:rPr>
                                          </m:ctrlPr>
                                        </m:sSubPr>
                                        <m:e>
                                          <m:r>
                                            <a:rPr lang="en-US" sz="2800" i="1">
                                              <a:solidFill>
                                                <a:srgbClr val="9A2100"/>
                                              </a:solidFill>
                                              <a:latin typeface="Cambria Math" panose="02040503050406030204" pitchFamily="18" charset="0"/>
                                              <a:ea typeface="Cambria Math" panose="02040503050406030204" pitchFamily="18" charset="0"/>
                                            </a:rPr>
                                            <m:t>𝜎</m:t>
                                          </m:r>
                                        </m:e>
                                        <m:sub>
                                          <m:r>
                                            <a:rPr lang="en-AU" sz="2800" i="1">
                                              <a:solidFill>
                                                <a:srgbClr val="9A2100"/>
                                              </a:solidFill>
                                              <a:latin typeface="Cambria Math" panose="02040503050406030204" pitchFamily="18" charset="0"/>
                                              <a:ea typeface="Cambria Math" panose="02040503050406030204" pitchFamily="18" charset="0"/>
                                            </a:rPr>
                                            <m:t>1,2</m:t>
                                          </m:r>
                                        </m:sub>
                                      </m:sSub>
                                    </m:e>
                                  </m:mr>
                                </m:m>
                              </m:e>
                            </m:mr>
                            <m:mr>
                              <m:e>
                                <m:m>
                                  <m:mPr>
                                    <m:mcs>
                                      <m:mc>
                                        <m:mcPr>
                                          <m:count m:val="1"/>
                                          <m:mcJc m:val="center"/>
                                        </m:mcPr>
                                      </m:mc>
                                    </m:mcs>
                                    <m:ctrlPr>
                                      <a:rPr lang="en-US" sz="2800" b="0" i="1" smtClean="0">
                                        <a:latin typeface="Cambria Math" panose="02040503050406030204" pitchFamily="18" charset="0"/>
                                      </a:rPr>
                                    </m:ctrlPr>
                                  </m:mPr>
                                  <m:mr>
                                    <m:e>
                                      <m:sSub>
                                        <m:sSubPr>
                                          <m:ctrlPr>
                                            <a:rPr lang="en-US" sz="2800" i="1" smtClean="0">
                                              <a:solidFill>
                                                <a:srgbClr val="9A2100"/>
                                              </a:solidFill>
                                              <a:latin typeface="Cambria Math" panose="02040503050406030204" pitchFamily="18" charset="0"/>
                                            </a:rPr>
                                          </m:ctrlPr>
                                        </m:sSubPr>
                                        <m:e>
                                          <m:r>
                                            <a:rPr lang="en-US" sz="2800" i="1">
                                              <a:solidFill>
                                                <a:srgbClr val="9A2100"/>
                                              </a:solidFill>
                                              <a:latin typeface="Cambria Math" panose="02040503050406030204" pitchFamily="18" charset="0"/>
                                              <a:ea typeface="Cambria Math" panose="02040503050406030204" pitchFamily="18" charset="0"/>
                                            </a:rPr>
                                            <m:t>𝜎</m:t>
                                          </m:r>
                                        </m:e>
                                        <m:sub>
                                          <m:r>
                                            <a:rPr lang="en-AU" sz="2800" i="1">
                                              <a:solidFill>
                                                <a:srgbClr val="9A2100"/>
                                              </a:solidFill>
                                              <a:latin typeface="Cambria Math" panose="02040503050406030204" pitchFamily="18" charset="0"/>
                                            </a:rPr>
                                            <m:t>2,1</m:t>
                                          </m:r>
                                        </m:sub>
                                      </m:sSub>
                                    </m:e>
                                  </m:mr>
                                </m:m>
                              </m:e>
                              <m:e>
                                <m:m>
                                  <m:mPr>
                                    <m:mcs>
                                      <m:mc>
                                        <m:mcPr>
                                          <m:count m:val="1"/>
                                          <m:mcJc m:val="center"/>
                                        </m:mcPr>
                                      </m:mc>
                                    </m:mcs>
                                    <m:ctrlPr>
                                      <a:rPr lang="en-US" sz="2800" i="1" smtClean="0">
                                        <a:latin typeface="Cambria Math" panose="02040503050406030204" pitchFamily="18" charset="0"/>
                                      </a:rPr>
                                    </m:ctrlPr>
                                  </m:mPr>
                                  <m:mr>
                                    <m:e>
                                      <m:m>
                                        <m:mPr>
                                          <m:mcs>
                                            <m:mc>
                                              <m:mcPr>
                                                <m:count m:val="1"/>
                                                <m:mcJc m:val="center"/>
                                              </m:mcPr>
                                            </m:mc>
                                          </m:mcs>
                                          <m:ctrlPr>
                                            <a:rPr lang="en-US" sz="2800" i="1" smtClean="0">
                                              <a:latin typeface="Cambria Math" panose="02040503050406030204" pitchFamily="18" charset="0"/>
                                            </a:rPr>
                                          </m:ctrlPr>
                                        </m:mPr>
                                        <m:mr>
                                          <m:e>
                                            <m:sSubSup>
                                              <m:sSubSupPr>
                                                <m:ctrlPr>
                                                  <a:rPr lang="en-US" sz="2800" i="1" smtClean="0">
                                                    <a:latin typeface="Cambria Math" panose="02040503050406030204" pitchFamily="18" charset="0"/>
                                                  </a:rPr>
                                                </m:ctrlPr>
                                              </m:sSubSupPr>
                                              <m:e>
                                                <m:r>
                                                  <a:rPr lang="en-US" sz="2800" i="1" smtClean="0">
                                                    <a:latin typeface="Cambria Math" panose="02040503050406030204" pitchFamily="18" charset="0"/>
                                                    <a:ea typeface="Cambria Math" panose="02040503050406030204" pitchFamily="18" charset="0"/>
                                                  </a:rPr>
                                                  <m:t>𝜎</m:t>
                                                </m:r>
                                              </m:e>
                                              <m:sub>
                                                <m:r>
                                                  <a:rPr lang="en-AU" sz="2800" b="0" i="1" smtClean="0">
                                                    <a:latin typeface="Cambria Math" panose="02040503050406030204" pitchFamily="18" charset="0"/>
                                                  </a:rPr>
                                                  <m:t>2</m:t>
                                                </m:r>
                                              </m:sub>
                                              <m:sup>
                                                <m:r>
                                                  <a:rPr lang="en-AU" sz="2800" b="0" i="1" smtClean="0">
                                                    <a:latin typeface="Cambria Math" panose="02040503050406030204" pitchFamily="18" charset="0"/>
                                                  </a:rPr>
                                                  <m:t>2</m:t>
                                                </m:r>
                                              </m:sup>
                                            </m:sSubSup>
                                          </m:e>
                                        </m:mr>
                                      </m:m>
                                    </m:e>
                                  </m:mr>
                                </m:m>
                              </m:e>
                            </m:mr>
                          </m:m>
                        </m:e>
                      </m:d>
                    </m:oMath>
                  </m:oMathPara>
                </a14:m>
                <a:endParaRPr lang="en-US" sz="2800" dirty="0"/>
              </a:p>
            </p:txBody>
          </p:sp>
        </mc:Choice>
        <mc:Fallback xmlns="">
          <p:sp>
            <p:nvSpPr>
              <p:cNvPr id="7" name="TextBox 6">
                <a:extLst>
                  <a:ext uri="{FF2B5EF4-FFF2-40B4-BE49-F238E27FC236}">
                    <a16:creationId xmlns:a16="http://schemas.microsoft.com/office/drawing/2014/main" id="{E6228E72-FBCF-A3E6-417B-31AC697DD954}"/>
                  </a:ext>
                </a:extLst>
              </p:cNvPr>
              <p:cNvSpPr txBox="1">
                <a:spLocks noRot="1" noChangeAspect="1" noMove="1" noResize="1" noEditPoints="1" noAdjustHandles="1" noChangeArrowheads="1" noChangeShapeType="1" noTextEdit="1"/>
              </p:cNvSpPr>
              <p:nvPr/>
            </p:nvSpPr>
            <p:spPr>
              <a:xfrm>
                <a:off x="5269274" y="1889176"/>
                <a:ext cx="1834156" cy="958852"/>
              </a:xfrm>
              <a:prstGeom prst="rect">
                <a:avLst/>
              </a:prstGeom>
              <a:blipFill>
                <a:blip r:embed="rId3"/>
                <a:stretch>
                  <a:fillRect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2ED2A9-A623-78D4-F8DD-C6DC25A89797}"/>
                  </a:ext>
                </a:extLst>
              </p:cNvPr>
              <p:cNvSpPr txBox="1"/>
              <p:nvPr/>
            </p:nvSpPr>
            <p:spPr>
              <a:xfrm>
                <a:off x="5312564" y="3509298"/>
                <a:ext cx="1831142"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solidFill>
                                    <a:srgbClr val="9A2100"/>
                                  </a:solidFill>
                                  <a:latin typeface="Cambria Math" panose="02040503050406030204" pitchFamily="18" charset="0"/>
                                </a:rPr>
                              </m:ctrlPr>
                            </m:mPr>
                            <m:mr>
                              <m:e>
                                <m:sSubSup>
                                  <m:sSubSupPr>
                                    <m:ctrlPr>
                                      <a:rPr lang="en-US" sz="2800" i="1">
                                        <a:solidFill>
                                          <a:srgbClr val="9A2100"/>
                                        </a:solidFill>
                                        <a:latin typeface="Cambria Math" panose="02040503050406030204" pitchFamily="18" charset="0"/>
                                      </a:rPr>
                                    </m:ctrlPr>
                                  </m:sSubSupPr>
                                  <m:e>
                                    <m:r>
                                      <a:rPr lang="en-US" sz="2800" i="1">
                                        <a:solidFill>
                                          <a:srgbClr val="9A2100"/>
                                        </a:solidFill>
                                        <a:latin typeface="Cambria Math" panose="02040503050406030204" pitchFamily="18" charset="0"/>
                                        <a:ea typeface="Cambria Math" panose="02040503050406030204" pitchFamily="18" charset="0"/>
                                      </a:rPr>
                                      <m:t>𝜂</m:t>
                                    </m:r>
                                  </m:e>
                                  <m:sub>
                                    <m:r>
                                      <a:rPr lang="en-AU" sz="2800" i="1">
                                        <a:solidFill>
                                          <a:srgbClr val="9A2100"/>
                                        </a:solidFill>
                                        <a:latin typeface="Cambria Math" panose="02040503050406030204" pitchFamily="18" charset="0"/>
                                      </a:rPr>
                                      <m:t>1</m:t>
                                    </m:r>
                                  </m:sub>
                                  <m:sup>
                                    <m:r>
                                      <a:rPr lang="en-AU" sz="2800" i="1">
                                        <a:solidFill>
                                          <a:srgbClr val="9A2100"/>
                                        </a:solidFill>
                                        <a:latin typeface="Cambria Math" panose="02040503050406030204" pitchFamily="18" charset="0"/>
                                      </a:rPr>
                                      <m:t>2</m:t>
                                    </m:r>
                                  </m:sup>
                                </m:sSubSup>
                              </m:e>
                              <m:e>
                                <m:m>
                                  <m:mPr>
                                    <m:mcs>
                                      <m:mc>
                                        <m:mcPr>
                                          <m:count m:val="1"/>
                                          <m:mcJc m:val="center"/>
                                        </m:mcPr>
                                      </m:mc>
                                    </m:mcs>
                                    <m:ctrlPr>
                                      <a:rPr lang="en-US" sz="2800" i="1">
                                        <a:solidFill>
                                          <a:srgbClr val="9A2100"/>
                                        </a:solidFill>
                                        <a:latin typeface="Cambria Math" panose="02040503050406030204" pitchFamily="18" charset="0"/>
                                      </a:rPr>
                                    </m:ctrlPr>
                                  </m:mPr>
                                  <m:mr>
                                    <m:e>
                                      <m:sSub>
                                        <m:sSubPr>
                                          <m:ctrlPr>
                                            <a:rPr lang="en-US" sz="2800" i="1">
                                              <a:solidFill>
                                                <a:srgbClr val="9A2100"/>
                                              </a:solidFill>
                                              <a:latin typeface="Cambria Math" panose="02040503050406030204" pitchFamily="18" charset="0"/>
                                            </a:rPr>
                                          </m:ctrlPr>
                                        </m:sSubPr>
                                        <m:e>
                                          <m:r>
                                            <a:rPr lang="en-US" sz="2800" i="1">
                                              <a:solidFill>
                                                <a:srgbClr val="9A2100"/>
                                              </a:solidFill>
                                              <a:latin typeface="Cambria Math" panose="02040503050406030204" pitchFamily="18" charset="0"/>
                                              <a:ea typeface="Cambria Math" panose="02040503050406030204" pitchFamily="18" charset="0"/>
                                            </a:rPr>
                                            <m:t>𝜂</m:t>
                                          </m:r>
                                        </m:e>
                                        <m:sub>
                                          <m:r>
                                            <a:rPr lang="en-AU" sz="2800" i="1">
                                              <a:solidFill>
                                                <a:srgbClr val="9A2100"/>
                                              </a:solidFill>
                                              <a:latin typeface="Cambria Math" panose="02040503050406030204" pitchFamily="18" charset="0"/>
                                            </a:rPr>
                                            <m:t>1,2</m:t>
                                          </m:r>
                                        </m:sub>
                                      </m:sSub>
                                    </m:e>
                                  </m:mr>
                                </m:m>
                              </m:e>
                            </m:mr>
                            <m:mr>
                              <m:e>
                                <m:m>
                                  <m:mPr>
                                    <m:mcs>
                                      <m:mc>
                                        <m:mcPr>
                                          <m:count m:val="1"/>
                                          <m:mcJc m:val="center"/>
                                        </m:mcPr>
                                      </m:mc>
                                    </m:mcs>
                                    <m:ctrlPr>
                                      <a:rPr lang="en-US" sz="2800" i="1">
                                        <a:solidFill>
                                          <a:srgbClr val="9A2100"/>
                                        </a:solidFill>
                                        <a:latin typeface="Cambria Math" panose="02040503050406030204" pitchFamily="18" charset="0"/>
                                      </a:rPr>
                                    </m:ctrlPr>
                                  </m:mPr>
                                  <m:mr>
                                    <m:e>
                                      <m:sSub>
                                        <m:sSubPr>
                                          <m:ctrlPr>
                                            <a:rPr lang="en-US" sz="2800" i="1">
                                              <a:solidFill>
                                                <a:srgbClr val="9A2100"/>
                                              </a:solidFill>
                                              <a:latin typeface="Cambria Math" panose="02040503050406030204" pitchFamily="18" charset="0"/>
                                            </a:rPr>
                                          </m:ctrlPr>
                                        </m:sSubPr>
                                        <m:e>
                                          <m:r>
                                            <a:rPr lang="en-US" sz="2800" i="1">
                                              <a:solidFill>
                                                <a:srgbClr val="9A2100"/>
                                              </a:solidFill>
                                              <a:latin typeface="Cambria Math" panose="02040503050406030204" pitchFamily="18" charset="0"/>
                                              <a:ea typeface="Cambria Math" panose="02040503050406030204" pitchFamily="18" charset="0"/>
                                            </a:rPr>
                                            <m:t>𝜂</m:t>
                                          </m:r>
                                        </m:e>
                                        <m:sub>
                                          <m:r>
                                            <a:rPr lang="en-AU" sz="2800" i="1">
                                              <a:solidFill>
                                                <a:srgbClr val="9A2100"/>
                                              </a:solidFill>
                                              <a:latin typeface="Cambria Math" panose="02040503050406030204" pitchFamily="18" charset="0"/>
                                            </a:rPr>
                                            <m:t>2,1</m:t>
                                          </m:r>
                                        </m:sub>
                                      </m:sSub>
                                    </m:e>
                                  </m:mr>
                                </m:m>
                              </m:e>
                              <m:e>
                                <m:m>
                                  <m:mPr>
                                    <m:mcs>
                                      <m:mc>
                                        <m:mcPr>
                                          <m:count m:val="1"/>
                                          <m:mcJc m:val="center"/>
                                        </m:mcPr>
                                      </m:mc>
                                    </m:mcs>
                                    <m:ctrlPr>
                                      <a:rPr lang="en-US" sz="2800" i="1">
                                        <a:solidFill>
                                          <a:srgbClr val="9A2100"/>
                                        </a:solidFill>
                                        <a:latin typeface="Cambria Math" panose="02040503050406030204" pitchFamily="18" charset="0"/>
                                      </a:rPr>
                                    </m:ctrlPr>
                                  </m:mPr>
                                  <m:mr>
                                    <m:e>
                                      <m:m>
                                        <m:mPr>
                                          <m:mcs>
                                            <m:mc>
                                              <m:mcPr>
                                                <m:count m:val="1"/>
                                                <m:mcJc m:val="center"/>
                                              </m:mcPr>
                                            </m:mc>
                                          </m:mcs>
                                          <m:ctrlPr>
                                            <a:rPr lang="en-US" sz="2800" i="1">
                                              <a:solidFill>
                                                <a:srgbClr val="9A2100"/>
                                              </a:solidFill>
                                              <a:latin typeface="Cambria Math" panose="02040503050406030204" pitchFamily="18" charset="0"/>
                                            </a:rPr>
                                          </m:ctrlPr>
                                        </m:mPr>
                                        <m:mr>
                                          <m:e>
                                            <m:sSubSup>
                                              <m:sSubSupPr>
                                                <m:ctrlPr>
                                                  <a:rPr lang="en-US" sz="2800" i="1">
                                                    <a:solidFill>
                                                      <a:srgbClr val="9A2100"/>
                                                    </a:solidFill>
                                                    <a:latin typeface="Cambria Math" panose="02040503050406030204" pitchFamily="18" charset="0"/>
                                                  </a:rPr>
                                                </m:ctrlPr>
                                              </m:sSubSupPr>
                                              <m:e>
                                                <m:r>
                                                  <a:rPr lang="en-US" sz="2800" i="1">
                                                    <a:solidFill>
                                                      <a:srgbClr val="9A2100"/>
                                                    </a:solidFill>
                                                    <a:latin typeface="Cambria Math" panose="02040503050406030204" pitchFamily="18" charset="0"/>
                                                    <a:ea typeface="Cambria Math" panose="02040503050406030204" pitchFamily="18" charset="0"/>
                                                  </a:rPr>
                                                  <m:t>𝜂</m:t>
                                                </m:r>
                                              </m:e>
                                              <m:sub>
                                                <m:r>
                                                  <a:rPr lang="en-AU" sz="2800" i="1">
                                                    <a:solidFill>
                                                      <a:srgbClr val="9A2100"/>
                                                    </a:solidFill>
                                                    <a:latin typeface="Cambria Math" panose="02040503050406030204" pitchFamily="18" charset="0"/>
                                                  </a:rPr>
                                                  <m:t>2</m:t>
                                                </m:r>
                                              </m:sub>
                                              <m:sup>
                                                <m:r>
                                                  <a:rPr lang="en-AU" sz="2800" i="1">
                                                    <a:solidFill>
                                                      <a:srgbClr val="9A2100"/>
                                                    </a:solidFill>
                                                    <a:latin typeface="Cambria Math" panose="02040503050406030204" pitchFamily="18" charset="0"/>
                                                  </a:rPr>
                                                  <m:t>2</m:t>
                                                </m:r>
                                              </m:sup>
                                            </m:sSubSup>
                                          </m:e>
                                        </m:mr>
                                      </m:m>
                                    </m:e>
                                  </m:mr>
                                </m:m>
                              </m:e>
                            </m:mr>
                          </m:m>
                        </m:e>
                      </m:d>
                    </m:oMath>
                  </m:oMathPara>
                </a14:m>
                <a:endParaRPr lang="en-US" sz="2800" dirty="0"/>
              </a:p>
            </p:txBody>
          </p:sp>
        </mc:Choice>
        <mc:Fallback xmlns="">
          <p:sp>
            <p:nvSpPr>
              <p:cNvPr id="9" name="TextBox 8">
                <a:extLst>
                  <a:ext uri="{FF2B5EF4-FFF2-40B4-BE49-F238E27FC236}">
                    <a16:creationId xmlns:a16="http://schemas.microsoft.com/office/drawing/2014/main" id="{D52ED2A9-A623-78D4-F8DD-C6DC25A89797}"/>
                  </a:ext>
                </a:extLst>
              </p:cNvPr>
              <p:cNvSpPr txBox="1">
                <a:spLocks noRot="1" noChangeAspect="1" noMove="1" noResize="1" noEditPoints="1" noAdjustHandles="1" noChangeArrowheads="1" noChangeShapeType="1" noTextEdit="1"/>
              </p:cNvSpPr>
              <p:nvPr/>
            </p:nvSpPr>
            <p:spPr>
              <a:xfrm>
                <a:off x="5312564" y="3509298"/>
                <a:ext cx="1831142" cy="958852"/>
              </a:xfrm>
              <a:prstGeom prst="rect">
                <a:avLst/>
              </a:prstGeom>
              <a:blipFill>
                <a:blip r:embed="rId4"/>
                <a:stretch>
                  <a:fillRect b="-1052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B06C34E-E92C-7C1D-DDE1-A2B1C96F617D}"/>
              </a:ext>
            </a:extLst>
          </p:cNvPr>
          <p:cNvSpPr txBox="1"/>
          <p:nvPr/>
        </p:nvSpPr>
        <p:spPr>
          <a:xfrm>
            <a:off x="7077474" y="3721813"/>
            <a:ext cx="1890902" cy="523220"/>
          </a:xfrm>
          <a:prstGeom prst="rect">
            <a:avLst/>
          </a:prstGeom>
          <a:noFill/>
        </p:spPr>
        <p:txBody>
          <a:bodyPr wrap="none" rtlCol="0">
            <a:spAutoFit/>
          </a:bodyPr>
          <a:lstStyle/>
          <a:p>
            <a:pPr algn="ctr"/>
            <a:r>
              <a:rPr lang="en-AU" sz="1400" dirty="0"/>
              <a:t>unequal variances and </a:t>
            </a:r>
          </a:p>
          <a:p>
            <a:pPr algn="ctr"/>
            <a:r>
              <a:rPr lang="en-AU" sz="1400" dirty="0"/>
              <a:t>correlated errors </a:t>
            </a:r>
            <a:endParaRPr lang="en-AU" sz="1400" dirty="0">
              <a:effectLst/>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93DC40-4266-D310-4CD0-CEA4DECA4918}"/>
                  </a:ext>
                </a:extLst>
              </p:cNvPr>
              <p:cNvSpPr txBox="1"/>
              <p:nvPr/>
            </p:nvSpPr>
            <p:spPr>
              <a:xfrm>
                <a:off x="5312564" y="5196302"/>
                <a:ext cx="1892313" cy="864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1</m:t>
                                    </m:r>
                                  </m:sub>
                                </m:sSub>
                              </m:e>
                              <m:e>
                                <m:m>
                                  <m:mPr>
                                    <m:mcs>
                                      <m:mc>
                                        <m:mcPr>
                                          <m:count m:val="1"/>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1,2</m:t>
                                          </m:r>
                                        </m:sub>
                                      </m:sSub>
                                    </m:e>
                                  </m:mr>
                                </m:m>
                              </m:e>
                            </m:mr>
                            <m:mr>
                              <m:e>
                                <m:m>
                                  <m:mPr>
                                    <m:mcs>
                                      <m:mc>
                                        <m:mcPr>
                                          <m:count m:val="1"/>
                                          <m:mcJc m:val="center"/>
                                        </m:mcPr>
                                      </m:mc>
                                    </m:mcs>
                                    <m:ctrlPr>
                                      <a:rPr lang="en-US" sz="2800" b="0" i="1" smtClean="0">
                                        <a:latin typeface="Cambria Math" panose="02040503050406030204" pitchFamily="18" charset="0"/>
                                      </a:rPr>
                                    </m:ctrlPr>
                                  </m:mPr>
                                  <m:mr>
                                    <m:e>
                                      <m:sSub>
                                        <m:sSubPr>
                                          <m:ctrlPr>
                                            <a:rPr lang="en-US" sz="2800" i="1" smtClean="0">
                                              <a:solidFill>
                                                <a:srgbClr val="9A2100"/>
                                              </a:solidFill>
                                              <a:latin typeface="Cambria Math" panose="02040503050406030204" pitchFamily="18" charset="0"/>
                                            </a:rPr>
                                          </m:ctrlPr>
                                        </m:sSubPr>
                                        <m:e>
                                          <m:r>
                                            <a:rPr lang="en-AU" sz="2800" i="1">
                                              <a:solidFill>
                                                <a:srgbClr val="9A2100"/>
                                              </a:solidFill>
                                              <a:latin typeface="Cambria Math" panose="02040503050406030204" pitchFamily="18" charset="0"/>
                                            </a:rPr>
                                            <m:t>𝐵</m:t>
                                          </m:r>
                                        </m:e>
                                        <m:sub>
                                          <m:r>
                                            <a:rPr lang="en-AU" sz="2800" i="1">
                                              <a:solidFill>
                                                <a:srgbClr val="9A2100"/>
                                              </a:solidFill>
                                              <a:latin typeface="Cambria Math" panose="02040503050406030204" pitchFamily="18" charset="0"/>
                                            </a:rPr>
                                            <m:t>2,1</m:t>
                                          </m:r>
                                        </m:sub>
                                      </m:sSub>
                                    </m:e>
                                  </m:mr>
                                </m:m>
                              </m:e>
                              <m:e>
                                <m:m>
                                  <m:mPr>
                                    <m:mcs>
                                      <m:mc>
                                        <m:mcPr>
                                          <m:count m:val="1"/>
                                          <m:mcJc m:val="center"/>
                                        </m:mcPr>
                                      </m:mc>
                                    </m:mcs>
                                    <m:ctrlPr>
                                      <a:rPr lang="en-US" sz="2800" i="1" smtClean="0">
                                        <a:latin typeface="Cambria Math" panose="02040503050406030204" pitchFamily="18" charset="0"/>
                                      </a:rPr>
                                    </m:ctrlPr>
                                  </m:mPr>
                                  <m:mr>
                                    <m:e>
                                      <m:m>
                                        <m:mPr>
                                          <m:mcs>
                                            <m:mc>
                                              <m:mcPr>
                                                <m:count m:val="1"/>
                                                <m:mcJc m:val="center"/>
                                              </m:mcPr>
                                            </m:mc>
                                          </m:mcs>
                                          <m:ctrlPr>
                                            <a:rPr lang="en-US" sz="2800" i="1" smtClean="0">
                                              <a:latin typeface="Cambria Math" panose="02040503050406030204" pitchFamily="18" charset="0"/>
                                            </a:rPr>
                                          </m:ctrlPr>
                                        </m:mPr>
                                        <m:mr>
                                          <m:e>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𝐵</m:t>
                                                </m:r>
                                              </m:e>
                                              <m:sub>
                                                <m:r>
                                                  <a:rPr lang="en-AU" sz="2800" b="0" i="1" smtClean="0">
                                                    <a:latin typeface="Cambria Math" panose="02040503050406030204" pitchFamily="18" charset="0"/>
                                                  </a:rPr>
                                                  <m:t>2</m:t>
                                                </m:r>
                                              </m:sub>
                                            </m:sSub>
                                          </m:e>
                                        </m:mr>
                                      </m:m>
                                    </m:e>
                                  </m:mr>
                                </m:m>
                              </m:e>
                            </m:mr>
                          </m:m>
                        </m:e>
                      </m:d>
                    </m:oMath>
                  </m:oMathPara>
                </a14:m>
                <a:endParaRPr lang="en-US" sz="2800" dirty="0"/>
              </a:p>
            </p:txBody>
          </p:sp>
        </mc:Choice>
        <mc:Fallback xmlns="">
          <p:sp>
            <p:nvSpPr>
              <p:cNvPr id="11" name="TextBox 10">
                <a:extLst>
                  <a:ext uri="{FF2B5EF4-FFF2-40B4-BE49-F238E27FC236}">
                    <a16:creationId xmlns:a16="http://schemas.microsoft.com/office/drawing/2014/main" id="{2593DC40-4266-D310-4CD0-CEA4DECA4918}"/>
                  </a:ext>
                </a:extLst>
              </p:cNvPr>
              <p:cNvSpPr txBox="1">
                <a:spLocks noRot="1" noChangeAspect="1" noMove="1" noResize="1" noEditPoints="1" noAdjustHandles="1" noChangeArrowheads="1" noChangeShapeType="1" noTextEdit="1"/>
              </p:cNvSpPr>
              <p:nvPr/>
            </p:nvSpPr>
            <p:spPr>
              <a:xfrm>
                <a:off x="5312564" y="5196302"/>
                <a:ext cx="1892313" cy="864789"/>
              </a:xfrm>
              <a:prstGeom prst="rect">
                <a:avLst/>
              </a:prstGeom>
              <a:blipFill>
                <a:blip r:embed="rId5"/>
                <a:stretch>
                  <a:fillRect b="-714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FBC742-DE51-50F4-E1C0-92A0842AD8F2}"/>
              </a:ext>
            </a:extLst>
          </p:cNvPr>
          <p:cNvSpPr txBox="1"/>
          <p:nvPr/>
        </p:nvSpPr>
        <p:spPr>
          <a:xfrm>
            <a:off x="7143706" y="5222691"/>
            <a:ext cx="1890902" cy="738664"/>
          </a:xfrm>
          <a:prstGeom prst="rect">
            <a:avLst/>
          </a:prstGeom>
          <a:noFill/>
        </p:spPr>
        <p:txBody>
          <a:bodyPr wrap="square" rtlCol="0">
            <a:spAutoFit/>
          </a:bodyPr>
          <a:lstStyle/>
          <a:p>
            <a:pPr algn="ctr"/>
            <a:r>
              <a:rPr lang="en-AU" sz="1400" dirty="0"/>
              <a:t>two-way </a:t>
            </a:r>
          </a:p>
          <a:p>
            <a:pPr algn="ctr"/>
            <a:r>
              <a:rPr lang="en-AU" sz="1400" dirty="0"/>
              <a:t>interaction between species</a:t>
            </a:r>
          </a:p>
        </p:txBody>
      </p:sp>
      <p:sp>
        <p:nvSpPr>
          <p:cNvPr id="3" name="TextBox 2">
            <a:extLst>
              <a:ext uri="{FF2B5EF4-FFF2-40B4-BE49-F238E27FC236}">
                <a16:creationId xmlns:a16="http://schemas.microsoft.com/office/drawing/2014/main" id="{88D53ADF-A792-3853-38F5-950BCD31622A}"/>
              </a:ext>
            </a:extLst>
          </p:cNvPr>
          <p:cNvSpPr txBox="1"/>
          <p:nvPr/>
        </p:nvSpPr>
        <p:spPr>
          <a:xfrm>
            <a:off x="6966508" y="1923513"/>
            <a:ext cx="1988433" cy="954107"/>
          </a:xfrm>
          <a:prstGeom prst="rect">
            <a:avLst/>
          </a:prstGeom>
          <a:noFill/>
        </p:spPr>
        <p:txBody>
          <a:bodyPr wrap="square" rtlCol="0">
            <a:spAutoFit/>
          </a:bodyPr>
          <a:lstStyle/>
          <a:p>
            <a:pPr algn="ctr"/>
            <a:r>
              <a:rPr lang="en-AU" sz="1400" dirty="0"/>
              <a:t>variances all different and year-to-year </a:t>
            </a:r>
          </a:p>
          <a:p>
            <a:pPr algn="ctr"/>
            <a:r>
              <a:rPr lang="en-AU" sz="1400" dirty="0"/>
              <a:t>population changes covary </a:t>
            </a:r>
          </a:p>
        </p:txBody>
      </p:sp>
      <p:sp>
        <p:nvSpPr>
          <p:cNvPr id="13" name="TextBox 12">
            <a:extLst>
              <a:ext uri="{FF2B5EF4-FFF2-40B4-BE49-F238E27FC236}">
                <a16:creationId xmlns:a16="http://schemas.microsoft.com/office/drawing/2014/main" id="{3933CC93-C644-3D44-BD97-D2C137400848}"/>
              </a:ext>
            </a:extLst>
          </p:cNvPr>
          <p:cNvSpPr txBox="1"/>
          <p:nvPr/>
        </p:nvSpPr>
        <p:spPr>
          <a:xfrm>
            <a:off x="10097" y="6358356"/>
            <a:ext cx="8697921" cy="430887"/>
          </a:xfrm>
          <a:prstGeom prst="rect">
            <a:avLst/>
          </a:prstGeom>
          <a:noFill/>
        </p:spPr>
        <p:txBody>
          <a:bodyPr wrap="square" rtlCol="0">
            <a:spAutoFit/>
          </a:bodyPr>
          <a:lstStyle/>
          <a:p>
            <a:r>
              <a:rPr lang="en-AU" sz="1100" b="0" i="0" dirty="0">
                <a:solidFill>
                  <a:schemeClr val="tx1">
                    <a:lumMod val="50000"/>
                    <a:lumOff val="50000"/>
                  </a:schemeClr>
                </a:solidFill>
                <a:effectLst/>
                <a:latin typeface="Roboto" panose="02000000000000000000" pitchFamily="2" charset="0"/>
              </a:rPr>
              <a:t>Azur MJ, Stuart EA, </a:t>
            </a:r>
            <a:r>
              <a:rPr lang="en-AU" sz="1100" b="0" i="0" dirty="0" err="1">
                <a:solidFill>
                  <a:schemeClr val="tx1">
                    <a:lumMod val="50000"/>
                    <a:lumOff val="50000"/>
                  </a:schemeClr>
                </a:solidFill>
                <a:effectLst/>
                <a:latin typeface="Roboto" panose="02000000000000000000" pitchFamily="2" charset="0"/>
              </a:rPr>
              <a:t>Frangakis</a:t>
            </a:r>
            <a:r>
              <a:rPr lang="en-AU" sz="1100" b="0" i="0" dirty="0">
                <a:solidFill>
                  <a:schemeClr val="tx1">
                    <a:lumMod val="50000"/>
                    <a:lumOff val="50000"/>
                  </a:schemeClr>
                </a:solidFill>
                <a:effectLst/>
                <a:latin typeface="Roboto" panose="02000000000000000000" pitchFamily="2" charset="0"/>
              </a:rPr>
              <a:t> C, Leaf PJ. Multiple imputation by chained equations: what is it and how does it work? Int J Methods </a:t>
            </a:r>
            <a:r>
              <a:rPr lang="en-AU" sz="1100" b="0" i="0" dirty="0" err="1">
                <a:solidFill>
                  <a:schemeClr val="tx1">
                    <a:lumMod val="50000"/>
                    <a:lumOff val="50000"/>
                  </a:schemeClr>
                </a:solidFill>
                <a:effectLst/>
                <a:latin typeface="Roboto" panose="02000000000000000000" pitchFamily="2" charset="0"/>
              </a:rPr>
              <a:t>Psychiatr</a:t>
            </a:r>
            <a:r>
              <a:rPr lang="en-AU" sz="1100" b="0" i="0" dirty="0">
                <a:solidFill>
                  <a:schemeClr val="tx1">
                    <a:lumMod val="50000"/>
                    <a:lumOff val="50000"/>
                  </a:schemeClr>
                </a:solidFill>
                <a:effectLst/>
                <a:latin typeface="Roboto" panose="02000000000000000000" pitchFamily="2" charset="0"/>
              </a:rPr>
              <a:t> Res. 2011 Mar;20(1):40-9.</a:t>
            </a:r>
            <a:endParaRPr lang="en-US" sz="1100" dirty="0">
              <a:solidFill>
                <a:schemeClr val="tx1">
                  <a:lumMod val="50000"/>
                  <a:lumOff val="50000"/>
                </a:schemeClr>
              </a:solidFill>
            </a:endParaRPr>
          </a:p>
        </p:txBody>
      </p:sp>
      <p:pic>
        <p:nvPicPr>
          <p:cNvPr id="14" name="Picture 13">
            <a:extLst>
              <a:ext uri="{FF2B5EF4-FFF2-40B4-BE49-F238E27FC236}">
                <a16:creationId xmlns:a16="http://schemas.microsoft.com/office/drawing/2014/main" id="{8FD77F14-0F1D-EAB1-32B0-9D604574D79E}"/>
              </a:ext>
            </a:extLst>
          </p:cNvPr>
          <p:cNvPicPr>
            <a:picLocks noChangeAspect="1"/>
          </p:cNvPicPr>
          <p:nvPr/>
        </p:nvPicPr>
        <p:blipFill>
          <a:blip r:embed="rId6"/>
          <a:stretch>
            <a:fillRect/>
          </a:stretch>
        </p:blipFill>
        <p:spPr>
          <a:xfrm>
            <a:off x="3076327" y="4833258"/>
            <a:ext cx="1293132" cy="1501348"/>
          </a:xfrm>
          <a:prstGeom prst="rect">
            <a:avLst/>
          </a:prstGeom>
        </p:spPr>
      </p:pic>
    </p:spTree>
    <p:extLst>
      <p:ext uri="{BB962C8B-B14F-4D97-AF65-F5344CB8AC3E}">
        <p14:creationId xmlns:p14="http://schemas.microsoft.com/office/powerpoint/2010/main" val="3483949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5491</TotalTime>
  <Words>2239</Words>
  <Application>Microsoft Macintosh PowerPoint</Application>
  <PresentationFormat>On-screen Show (4:3)</PresentationFormat>
  <Paragraphs>318</Paragraphs>
  <Slides>17</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Calibri Light</vt:lpstr>
      <vt:lpstr>Cambria</vt:lpstr>
      <vt:lpstr>Cambria Math</vt:lpstr>
      <vt:lpstr>Courier New</vt:lpstr>
      <vt:lpstr>Lucida Sans</vt:lpstr>
      <vt:lpstr>Roboto</vt:lpstr>
      <vt:lpstr>Times</vt:lpstr>
      <vt:lpstr>Verdana</vt:lpstr>
      <vt:lpstr>Wingdings</vt:lpstr>
      <vt:lpstr>Office Theme</vt:lpstr>
      <vt:lpstr>A change of perspective:  The importance of evaluating domain specific assumptions for robust model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Hashini Goluwa Makkala Gunadasa</dc:creator>
  <cp:lastModifiedBy>Hashini Goluwa Makkala Gunadasa</cp:lastModifiedBy>
  <cp:revision>55</cp:revision>
  <dcterms:created xsi:type="dcterms:W3CDTF">2022-05-26T06:49:36Z</dcterms:created>
  <dcterms:modified xsi:type="dcterms:W3CDTF">2022-11-28T21:53:56Z</dcterms:modified>
</cp:coreProperties>
</file>